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378" r:id="rId3"/>
    <p:sldId id="398" r:id="rId4"/>
    <p:sldId id="399" r:id="rId5"/>
    <p:sldId id="400" r:id="rId6"/>
    <p:sldId id="401" r:id="rId7"/>
    <p:sldId id="402" r:id="rId8"/>
    <p:sldId id="403" r:id="rId9"/>
    <p:sldId id="404" r:id="rId10"/>
    <p:sldId id="405" r:id="rId11"/>
    <p:sldId id="406" r:id="rId12"/>
    <p:sldId id="407" r:id="rId13"/>
    <p:sldId id="408" r:id="rId14"/>
    <p:sldId id="409" r:id="rId15"/>
    <p:sldId id="346" r:id="rId1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660"/>
  </p:normalViewPr>
  <p:slideViewPr>
    <p:cSldViewPr>
      <p:cViewPr varScale="1">
        <p:scale>
          <a:sx n="69" d="100"/>
          <a:sy n="69" d="100"/>
        </p:scale>
        <p:origin x="18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17-1-2017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3792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17-1-2017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3646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17-1-2017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2848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17-1-2017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7293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17-1-2017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2229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17-1-2017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480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17-1-2017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1223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17-1-2017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1182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17-1-2017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6261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17-1-2017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8123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17-1-2017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5691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F4B93-1B56-4A5B-880E-125279547623}" type="datetimeFigureOut">
              <a:rPr lang="nl-NL" smtClean="0"/>
              <a:pPr/>
              <a:t>17-1-2017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7151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g"/><Relationship Id="rId5" Type="http://schemas.openxmlformats.org/officeDocument/2006/relationships/image" Target="../media/image32.png"/><Relationship Id="rId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4.jpeg"/><Relationship Id="rId7" Type="http://schemas.openxmlformats.org/officeDocument/2006/relationships/image" Target="../media/image37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36.jpeg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35696" y="302791"/>
            <a:ext cx="5544616" cy="1470025"/>
          </a:xfrm>
        </p:spPr>
        <p:txBody>
          <a:bodyPr>
            <a:noAutofit/>
          </a:bodyPr>
          <a:lstStyle/>
          <a:p>
            <a:r>
              <a:rPr lang="nl-NL" sz="7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Japanse bezetting en dekolonisatie</a:t>
            </a:r>
            <a:endParaRPr lang="nl-NL" sz="7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itchFamily="66" charset="0"/>
            </a:endParaRPr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2195736" y="5805263"/>
            <a:ext cx="6097310" cy="694928"/>
          </a:xfrm>
        </p:spPr>
        <p:txBody>
          <a:bodyPr>
            <a:noAutofit/>
          </a:bodyPr>
          <a:lstStyle/>
          <a:p>
            <a:r>
              <a:rPr lang="nl-NL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Nederland en Indonesië</a:t>
            </a:r>
            <a:endParaRPr lang="nl-NL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805263"/>
            <a:ext cx="695503" cy="69550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197640"/>
            <a:ext cx="4589098" cy="34636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1945: Akkoord van </a:t>
            </a:r>
            <a:r>
              <a:rPr lang="nl-NL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Linggadjati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377" y="3089271"/>
            <a:ext cx="2625348" cy="3509824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226" y="2473107"/>
            <a:ext cx="2785689" cy="4170341"/>
          </a:xfrm>
          <a:prstGeom prst="rect">
            <a:avLst/>
          </a:prstGeom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5496" y="1196752"/>
            <a:ext cx="9108504" cy="56612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nl-NL" sz="2400" b="1" dirty="0" smtClean="0">
                <a:latin typeface="Arial" panose="020B0604020202020204" pitchFamily="34" charset="0"/>
              </a:rPr>
              <a:t>Nederland </a:t>
            </a:r>
            <a:r>
              <a:rPr lang="en-US" altLang="nl-NL" sz="2400" b="1" dirty="0" err="1" smtClean="0">
                <a:latin typeface="Arial" panose="020B0604020202020204" pitchFamily="34" charset="0"/>
              </a:rPr>
              <a:t>niet</a:t>
            </a:r>
            <a:r>
              <a:rPr lang="en-US" altLang="nl-NL" sz="2400" b="1" dirty="0" smtClean="0">
                <a:latin typeface="Arial" panose="020B0604020202020204" pitchFamily="34" charset="0"/>
              </a:rPr>
              <a:t> </a:t>
            </a:r>
            <a:r>
              <a:rPr lang="en-US" altLang="nl-NL" sz="2400" b="1" dirty="0" err="1" smtClean="0">
                <a:latin typeface="Arial" panose="020B0604020202020204" pitchFamily="34" charset="0"/>
              </a:rPr>
              <a:t>tevreden</a:t>
            </a:r>
            <a:endParaRPr lang="en-US" altLang="nl-NL" sz="2400" b="1" dirty="0" smtClean="0">
              <a:latin typeface="Arial" panose="020B0604020202020204" pitchFamily="34" charset="0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nl-NL" sz="2400" b="1" dirty="0" smtClean="0">
                <a:latin typeface="Arial" panose="020B0604020202020204" pitchFamily="34" charset="0"/>
              </a:rPr>
              <a:t>Java en Sumatra kwijt is een ramp voor de economie</a:t>
            </a:r>
            <a:endParaRPr lang="nl-NL" altLang="nl-NL" sz="2400" b="1" dirty="0">
              <a:latin typeface="Arial" panose="020B0604020202020204" pitchFamily="34" charset="0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nl-NL" sz="2400" b="1" dirty="0" smtClean="0">
                <a:latin typeface="Arial" panose="020B0604020202020204" pitchFamily="34" charset="0"/>
              </a:rPr>
              <a:t>Indië hoort bij Nederland</a:t>
            </a:r>
            <a:endParaRPr lang="nl-NL" altLang="nl-NL" sz="2000" b="1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nl-NL" sz="2400" b="1" dirty="0" err="1" smtClean="0">
                <a:latin typeface="Arial" panose="020B0604020202020204" pitchFamily="34" charset="0"/>
              </a:rPr>
              <a:t>Indonesië</a:t>
            </a:r>
            <a:r>
              <a:rPr lang="en-US" altLang="nl-NL" sz="2400" b="1" dirty="0" smtClean="0">
                <a:latin typeface="Arial" panose="020B0604020202020204" pitchFamily="34" charset="0"/>
              </a:rPr>
              <a:t> </a:t>
            </a:r>
            <a:r>
              <a:rPr lang="en-US" altLang="nl-NL" sz="2400" b="1" dirty="0" err="1">
                <a:latin typeface="Arial" panose="020B0604020202020204" pitchFamily="34" charset="0"/>
              </a:rPr>
              <a:t>niet</a:t>
            </a:r>
            <a:r>
              <a:rPr lang="en-US" altLang="nl-NL" sz="2400" b="1" dirty="0">
                <a:latin typeface="Arial" panose="020B0604020202020204" pitchFamily="34" charset="0"/>
              </a:rPr>
              <a:t> </a:t>
            </a:r>
            <a:r>
              <a:rPr lang="en-US" altLang="nl-NL" sz="2400" b="1" dirty="0" err="1">
                <a:latin typeface="Arial" panose="020B0604020202020204" pitchFamily="34" charset="0"/>
              </a:rPr>
              <a:t>tevreden</a:t>
            </a:r>
            <a:endParaRPr lang="en-US" altLang="nl-NL" sz="2400" b="1" dirty="0">
              <a:latin typeface="Arial" panose="020B0604020202020204" pitchFamily="34" charset="0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nl-NL" sz="2400" b="1" dirty="0" smtClean="0">
                <a:latin typeface="Arial" panose="020B0604020202020204" pitchFamily="34" charset="0"/>
              </a:rPr>
              <a:t>Alle eilanden horen bij </a:t>
            </a:r>
            <a:r>
              <a:rPr lang="en-US" altLang="nl-NL" sz="2400" b="1" dirty="0" err="1" smtClean="0">
                <a:latin typeface="Arial" panose="020B0604020202020204" pitchFamily="34" charset="0"/>
              </a:rPr>
              <a:t>Indonesië</a:t>
            </a:r>
            <a:endParaRPr lang="en-US" altLang="nl-NL" sz="2400" b="1" dirty="0" smtClean="0">
              <a:latin typeface="Arial" panose="020B0604020202020204" pitchFamily="34" charset="0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nl-NL" sz="2400" b="1" dirty="0" err="1" smtClean="0">
                <a:latin typeface="Arial" panose="020B0604020202020204" pitchFamily="34" charset="0"/>
              </a:rPr>
              <a:t>Geen</a:t>
            </a:r>
            <a:r>
              <a:rPr lang="en-US" altLang="nl-NL" sz="2400" b="1" dirty="0" smtClean="0">
                <a:latin typeface="Arial" panose="020B0604020202020204" pitchFamily="34" charset="0"/>
              </a:rPr>
              <a:t> </a:t>
            </a:r>
            <a:r>
              <a:rPr lang="en-US" altLang="nl-NL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federatie</a:t>
            </a:r>
            <a:r>
              <a:rPr lang="en-US" altLang="nl-NL" sz="2400" b="1" dirty="0" smtClean="0">
                <a:latin typeface="Arial" panose="020B0604020202020204" pitchFamily="34" charset="0"/>
              </a:rPr>
              <a:t>, maar </a:t>
            </a:r>
            <a:r>
              <a:rPr lang="en-US" altLang="nl-NL" sz="2400" b="1" dirty="0" err="1" smtClean="0">
                <a:latin typeface="Arial" panose="020B0604020202020204" pitchFamily="34" charset="0"/>
              </a:rPr>
              <a:t>een</a:t>
            </a:r>
            <a:r>
              <a:rPr lang="en-US" altLang="nl-NL" sz="2400" b="1" dirty="0" smtClean="0">
                <a:latin typeface="Arial" panose="020B0604020202020204" pitchFamily="34" charset="0"/>
              </a:rPr>
              <a:t> </a:t>
            </a:r>
            <a:r>
              <a:rPr lang="en-US" altLang="nl-NL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eenheidsstaat</a:t>
            </a:r>
            <a:endParaRPr lang="en-US" altLang="nl-NL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nl-NL" sz="2400" b="1" dirty="0" err="1" smtClean="0">
                <a:latin typeface="Arial" panose="020B0604020202020204" pitchFamily="34" charset="0"/>
              </a:rPr>
              <a:t>Geen</a:t>
            </a:r>
            <a:r>
              <a:rPr lang="en-US" altLang="nl-NL" sz="2400" b="1" dirty="0" smtClean="0">
                <a:latin typeface="Arial" panose="020B0604020202020204" pitchFamily="34" charset="0"/>
              </a:rPr>
              <a:t> </a:t>
            </a:r>
            <a:r>
              <a:rPr lang="en-US" altLang="nl-NL" sz="2400" b="1" dirty="0" err="1" smtClean="0">
                <a:latin typeface="Arial" panose="020B0604020202020204" pitchFamily="34" charset="0"/>
              </a:rPr>
              <a:t>unie</a:t>
            </a:r>
            <a:r>
              <a:rPr lang="en-US" altLang="nl-NL" sz="2400" b="1" dirty="0" smtClean="0">
                <a:latin typeface="Arial" panose="020B0604020202020204" pitchFamily="34" charset="0"/>
              </a:rPr>
              <a:t> met Nederland, maar </a:t>
            </a:r>
            <a:r>
              <a:rPr lang="en-US" altLang="nl-NL" sz="2400" b="1" dirty="0" err="1" smtClean="0">
                <a:latin typeface="Arial" panose="020B0604020202020204" pitchFamily="34" charset="0"/>
              </a:rPr>
              <a:t>totale</a:t>
            </a:r>
            <a:r>
              <a:rPr lang="en-US" altLang="nl-NL" sz="2400" b="1" dirty="0" smtClean="0">
                <a:latin typeface="Arial" panose="020B0604020202020204" pitchFamily="34" charset="0"/>
              </a:rPr>
              <a:t> </a:t>
            </a:r>
            <a:r>
              <a:rPr lang="en-US" altLang="nl-NL" sz="2400" b="1" dirty="0" err="1" smtClean="0">
                <a:latin typeface="Arial" panose="020B0604020202020204" pitchFamily="34" charset="0"/>
              </a:rPr>
              <a:t>onafhankelijkheid</a:t>
            </a:r>
            <a:endParaRPr lang="en-US" altLang="nl-NL" sz="2400" b="1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nl-NL" sz="2800" b="1" dirty="0" smtClean="0">
                <a:latin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en-US" altLang="nl-NL" sz="2400" b="1" dirty="0" smtClean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nl-NL" sz="2400" b="1" dirty="0" err="1" smtClean="0">
                <a:latin typeface="Arial" panose="020B0604020202020204" pitchFamily="34" charset="0"/>
                <a:sym typeface="Wingdings" panose="05000000000000000000" pitchFamily="2" charset="2"/>
              </a:rPr>
              <a:t>Linggadjati</a:t>
            </a:r>
            <a:r>
              <a:rPr lang="en-US" altLang="nl-NL" sz="2400" b="1" dirty="0" smtClean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nl-NL" sz="2400" b="1" dirty="0" err="1" smtClean="0">
                <a:latin typeface="Arial" panose="020B0604020202020204" pitchFamily="34" charset="0"/>
                <a:sym typeface="Wingdings" panose="05000000000000000000" pitchFamily="2" charset="2"/>
              </a:rPr>
              <a:t>werd</a:t>
            </a:r>
            <a:r>
              <a:rPr lang="en-US" altLang="nl-NL" sz="2400" b="1" dirty="0" smtClean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nl-NL" sz="2400" b="1" dirty="0" err="1" smtClean="0">
                <a:latin typeface="Arial" panose="020B0604020202020204" pitchFamily="34" charset="0"/>
                <a:sym typeface="Wingdings" panose="05000000000000000000" pitchFamily="2" charset="2"/>
              </a:rPr>
              <a:t>een</a:t>
            </a:r>
            <a:r>
              <a:rPr lang="en-US" altLang="nl-NL" sz="2400" b="1" dirty="0" smtClean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nl-NL" sz="2400" b="1" dirty="0" err="1" smtClean="0">
                <a:latin typeface="Arial" panose="020B0604020202020204" pitchFamily="34" charset="0"/>
                <a:sym typeface="Wingdings" panose="05000000000000000000" pitchFamily="2" charset="2"/>
              </a:rPr>
              <a:t>mislukking</a:t>
            </a:r>
            <a:r>
              <a:rPr lang="en-US" altLang="nl-NL" sz="2400" b="1" dirty="0" smtClean="0">
                <a:latin typeface="Arial" panose="020B0604020202020204" pitchFamily="34" charset="0"/>
                <a:sym typeface="Wingdings" panose="05000000000000000000" pitchFamily="2" charset="2"/>
              </a:rPr>
              <a:t>!!!</a:t>
            </a:r>
            <a:endParaRPr lang="nl-NL" altLang="nl-NL" sz="24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41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1947 – 1948 : Politionele Acties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1" y="3105647"/>
            <a:ext cx="4801800" cy="3572538"/>
          </a:xfrm>
          <a:prstGeom prst="rect">
            <a:avLst/>
          </a:prstGeom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5496" y="1196752"/>
            <a:ext cx="8352928" cy="496855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nl-NL" sz="2400" b="1" dirty="0" err="1" smtClean="0">
                <a:latin typeface="Arial" panose="020B0604020202020204" pitchFamily="34" charset="0"/>
              </a:rPr>
              <a:t>Kleine</a:t>
            </a:r>
            <a:r>
              <a:rPr lang="en-US" altLang="nl-NL" sz="2400" b="1" dirty="0" smtClean="0">
                <a:latin typeface="Arial" panose="020B0604020202020204" pitchFamily="34" charset="0"/>
              </a:rPr>
              <a:t> </a:t>
            </a:r>
            <a:r>
              <a:rPr lang="en-US" altLang="nl-NL" sz="2400" b="1" dirty="0" err="1" smtClean="0">
                <a:latin typeface="Arial" panose="020B0604020202020204" pitchFamily="34" charset="0"/>
              </a:rPr>
              <a:t>gevechten</a:t>
            </a:r>
            <a:r>
              <a:rPr lang="en-US" altLang="nl-NL" sz="2400" b="1" dirty="0" smtClean="0">
                <a:latin typeface="Arial" panose="020B0604020202020204" pitchFamily="34" charset="0"/>
              </a:rPr>
              <a:t> </a:t>
            </a:r>
            <a:r>
              <a:rPr lang="en-US" altLang="nl-NL" sz="2400" b="1" dirty="0" err="1" smtClean="0">
                <a:latin typeface="Arial" panose="020B0604020202020204" pitchFamily="34" charset="0"/>
              </a:rPr>
              <a:t>en</a:t>
            </a:r>
            <a:r>
              <a:rPr lang="en-US" altLang="nl-NL" sz="2400" b="1" dirty="0" smtClean="0">
                <a:latin typeface="Arial" panose="020B0604020202020204" pitchFamily="34" charset="0"/>
              </a:rPr>
              <a:t> </a:t>
            </a:r>
            <a:r>
              <a:rPr lang="en-US" altLang="nl-NL" sz="2400" b="1" dirty="0" err="1" smtClean="0">
                <a:latin typeface="Arial" panose="020B0604020202020204" pitchFamily="34" charset="0"/>
              </a:rPr>
              <a:t>aanvallen</a:t>
            </a:r>
            <a:r>
              <a:rPr lang="en-US" altLang="nl-NL" sz="2400" b="1" dirty="0" smtClean="0">
                <a:latin typeface="Arial" panose="020B0604020202020204" pitchFamily="34" charset="0"/>
              </a:rPr>
              <a:t> door </a:t>
            </a:r>
            <a:r>
              <a:rPr lang="en-US" altLang="nl-NL" sz="2400" b="1" dirty="0" err="1" smtClean="0">
                <a:latin typeface="Arial" panose="020B0604020202020204" pitchFamily="34" charset="0"/>
              </a:rPr>
              <a:t>nationalisten</a:t>
            </a:r>
            <a:endParaRPr lang="en-US" altLang="nl-NL" sz="2400" b="1" dirty="0" smtClean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nl-NL" sz="2400" b="1" dirty="0" err="1" smtClean="0">
                <a:latin typeface="Arial" panose="020B0604020202020204" pitchFamily="34" charset="0"/>
              </a:rPr>
              <a:t>Nederlandse</a:t>
            </a:r>
            <a:r>
              <a:rPr lang="en-US" altLang="nl-NL" sz="2400" b="1" dirty="0" smtClean="0">
                <a:latin typeface="Arial" panose="020B0604020202020204" pitchFamily="34" charset="0"/>
              </a:rPr>
              <a:t> </a:t>
            </a:r>
            <a:r>
              <a:rPr lang="en-US" altLang="nl-NL" sz="2400" b="1" dirty="0" err="1" smtClean="0">
                <a:latin typeface="Arial" panose="020B0604020202020204" pitchFamily="34" charset="0"/>
              </a:rPr>
              <a:t>bedrijven</a:t>
            </a:r>
            <a:r>
              <a:rPr lang="en-US" altLang="nl-NL" sz="2400" b="1" dirty="0" smtClean="0">
                <a:latin typeface="Arial" panose="020B0604020202020204" pitchFamily="34" charset="0"/>
              </a:rPr>
              <a:t> op Java </a:t>
            </a:r>
            <a:r>
              <a:rPr lang="en-US" altLang="nl-NL" sz="2400" b="1" dirty="0" err="1" smtClean="0">
                <a:latin typeface="Arial" panose="020B0604020202020204" pitchFamily="34" charset="0"/>
              </a:rPr>
              <a:t>en</a:t>
            </a:r>
            <a:r>
              <a:rPr lang="en-US" altLang="nl-NL" sz="2400" b="1" dirty="0" smtClean="0">
                <a:latin typeface="Arial" panose="020B0604020202020204" pitchFamily="34" charset="0"/>
              </a:rPr>
              <a:t> Sumatra </a:t>
            </a:r>
            <a:r>
              <a:rPr lang="en-US" altLang="nl-NL" sz="2400" b="1" dirty="0" err="1" smtClean="0">
                <a:latin typeface="Arial" panose="020B0604020202020204" pitchFamily="34" charset="0"/>
              </a:rPr>
              <a:t>bezet</a:t>
            </a:r>
            <a:endParaRPr lang="en-US" altLang="nl-NL" sz="2400" b="1" dirty="0" smtClean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nl-NL" sz="2400" b="1" dirty="0" smtClean="0">
                <a:latin typeface="Arial" panose="020B0604020202020204" pitchFamily="34" charset="0"/>
              </a:rPr>
              <a:t>Nederland </a:t>
            </a:r>
            <a:r>
              <a:rPr lang="en-US" altLang="nl-NL" sz="2400" b="1" dirty="0" err="1" smtClean="0">
                <a:latin typeface="Arial" panose="020B0604020202020204" pitchFamily="34" charset="0"/>
              </a:rPr>
              <a:t>stuurt</a:t>
            </a:r>
            <a:r>
              <a:rPr lang="en-US" altLang="nl-NL" sz="2400" b="1" dirty="0" smtClean="0">
                <a:latin typeface="Arial" panose="020B0604020202020204" pitchFamily="34" charset="0"/>
              </a:rPr>
              <a:t> </a:t>
            </a:r>
            <a:r>
              <a:rPr lang="en-US" altLang="nl-NL" sz="2400" b="1" dirty="0" err="1" smtClean="0">
                <a:latin typeface="Arial" panose="020B0604020202020204" pitchFamily="34" charset="0"/>
              </a:rPr>
              <a:t>militairen</a:t>
            </a:r>
            <a:r>
              <a:rPr lang="en-US" altLang="nl-NL" sz="2400" b="1" dirty="0" smtClean="0">
                <a:latin typeface="Arial" panose="020B0604020202020204" pitchFamily="34" charset="0"/>
              </a:rPr>
              <a:t> </a:t>
            </a:r>
            <a:r>
              <a:rPr lang="en-US" altLang="nl-NL" sz="2400" b="1" dirty="0" err="1" smtClean="0">
                <a:latin typeface="Arial" panose="020B0604020202020204" pitchFamily="34" charset="0"/>
              </a:rPr>
              <a:t>naar</a:t>
            </a:r>
            <a:r>
              <a:rPr lang="en-US" altLang="nl-NL" sz="2400" b="1" dirty="0" smtClean="0">
                <a:latin typeface="Arial" panose="020B0604020202020204" pitchFamily="34" charset="0"/>
              </a:rPr>
              <a:t> </a:t>
            </a:r>
            <a:r>
              <a:rPr lang="en-US" altLang="nl-NL" sz="2400" b="1" dirty="0" err="1" smtClean="0">
                <a:latin typeface="Arial" panose="020B0604020202020204" pitchFamily="34" charset="0"/>
              </a:rPr>
              <a:t>Indië</a:t>
            </a:r>
            <a:endParaRPr lang="en-US" altLang="nl-NL" sz="2400" b="1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nl-NL" sz="2400" b="1" dirty="0" smtClean="0">
                <a:latin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en-US" altLang="nl-NL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Eerste</a:t>
            </a:r>
            <a:r>
              <a:rPr lang="en-US" alt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nl-NL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politionele</a:t>
            </a:r>
            <a:r>
              <a:rPr lang="en-US" alt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nl-NL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actie</a:t>
            </a:r>
            <a:endParaRPr lang="en-US" altLang="nl-NL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nl-NL" sz="2400" b="1" dirty="0" smtClean="0">
                <a:latin typeface="Arial" panose="020B0604020202020204" pitchFamily="34" charset="0"/>
              </a:rPr>
              <a:t>Geen militaire actie: oorlog tegen buitenland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nl-NL" sz="2400" b="1" dirty="0" smtClean="0">
                <a:latin typeface="Arial" panose="020B0604020202020204" pitchFamily="34" charset="0"/>
              </a:rPr>
              <a:t>Indië </a:t>
            </a:r>
            <a:r>
              <a:rPr lang="nl-NL" altLang="nl-NL" sz="2400" b="1" dirty="0">
                <a:latin typeface="Arial" panose="020B0604020202020204" pitchFamily="34" charset="0"/>
              </a:rPr>
              <a:t>is deel van Nederland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nl-NL" sz="2400" b="1" dirty="0">
                <a:latin typeface="Arial" panose="020B0604020202020204" pitchFamily="34" charset="0"/>
              </a:rPr>
              <a:t>Soort optreden van de </a:t>
            </a:r>
            <a:r>
              <a:rPr lang="nl-NL" altLang="nl-NL" sz="2400" b="1" dirty="0" smtClean="0">
                <a:latin typeface="Arial" panose="020B0604020202020204" pitchFamily="34" charset="0"/>
              </a:rPr>
              <a:t>politie</a:t>
            </a:r>
          </a:p>
          <a:p>
            <a:pPr>
              <a:lnSpc>
                <a:spcPct val="150000"/>
              </a:lnSpc>
            </a:pPr>
            <a:r>
              <a:rPr lang="nl-NL" altLang="nl-NL" sz="2400" b="1" dirty="0" smtClean="0">
                <a:latin typeface="Arial" panose="020B0604020202020204" pitchFamily="34" charset="0"/>
              </a:rPr>
              <a:t>Snelle overwinning door Nederlands leger</a:t>
            </a:r>
            <a:endParaRPr lang="nl-NL" altLang="nl-NL" sz="24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6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1947 – 1948 : Politionele Acties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388" y="3796212"/>
            <a:ext cx="4962527" cy="2715142"/>
          </a:xfrm>
          <a:prstGeom prst="rect">
            <a:avLst/>
          </a:prstGeom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196752"/>
            <a:ext cx="8388424" cy="439248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nl-NL" sz="2400" b="1" dirty="0" err="1" smtClean="0">
                <a:latin typeface="Arial" panose="020B0604020202020204" pitchFamily="34" charset="0"/>
              </a:rPr>
              <a:t>Controleren</a:t>
            </a:r>
            <a:r>
              <a:rPr lang="en-US" altLang="nl-NL" sz="2400" b="1" dirty="0" smtClean="0">
                <a:latin typeface="Arial" panose="020B0604020202020204" pitchFamily="34" charset="0"/>
              </a:rPr>
              <a:t> van </a:t>
            </a:r>
            <a:r>
              <a:rPr lang="en-US" altLang="nl-NL" sz="2400" b="1" dirty="0" err="1" smtClean="0">
                <a:latin typeface="Arial" panose="020B0604020202020204" pitchFamily="34" charset="0"/>
              </a:rPr>
              <a:t>bedrijven</a:t>
            </a:r>
            <a:r>
              <a:rPr lang="en-US" altLang="nl-NL" sz="2400" b="1" dirty="0" smtClean="0">
                <a:latin typeface="Arial" panose="020B0604020202020204" pitchFamily="34" charset="0"/>
              </a:rPr>
              <a:t> </a:t>
            </a:r>
            <a:r>
              <a:rPr lang="en-US" altLang="nl-NL" sz="2400" b="1" dirty="0" err="1" smtClean="0">
                <a:latin typeface="Arial" panose="020B0604020202020204" pitchFamily="34" charset="0"/>
              </a:rPr>
              <a:t>en</a:t>
            </a:r>
            <a:r>
              <a:rPr lang="en-US" altLang="nl-NL" sz="2400" b="1" dirty="0" smtClean="0">
                <a:latin typeface="Arial" panose="020B0604020202020204" pitchFamily="34" charset="0"/>
              </a:rPr>
              <a:t> </a:t>
            </a:r>
            <a:r>
              <a:rPr lang="en-US" altLang="nl-NL" sz="2400" b="1" dirty="0" err="1" smtClean="0">
                <a:latin typeface="Arial" panose="020B0604020202020204" pitchFamily="34" charset="0"/>
              </a:rPr>
              <a:t>plantages</a:t>
            </a:r>
            <a:r>
              <a:rPr lang="en-US" altLang="nl-NL" sz="2400" b="1" dirty="0" smtClean="0">
                <a:latin typeface="Arial" panose="020B0604020202020204" pitchFamily="34" charset="0"/>
              </a:rPr>
              <a:t> </a:t>
            </a:r>
            <a:r>
              <a:rPr lang="en-US" altLang="nl-NL" sz="2400" b="1" dirty="0" err="1" smtClean="0">
                <a:latin typeface="Arial" panose="020B0604020202020204" pitchFamily="34" charset="0"/>
              </a:rPr>
              <a:t>blijkt</a:t>
            </a:r>
            <a:r>
              <a:rPr lang="en-US" altLang="nl-NL" sz="2400" b="1" dirty="0" smtClean="0">
                <a:latin typeface="Arial" panose="020B0604020202020204" pitchFamily="34" charset="0"/>
              </a:rPr>
              <a:t> </a:t>
            </a:r>
            <a:r>
              <a:rPr lang="en-US" altLang="nl-NL" sz="2400" b="1" dirty="0" err="1" smtClean="0">
                <a:latin typeface="Arial" panose="020B0604020202020204" pitchFamily="34" charset="0"/>
              </a:rPr>
              <a:t>moeilijk</a:t>
            </a:r>
            <a:endParaRPr lang="en-US" altLang="nl-NL" sz="2400" b="1" dirty="0" smtClean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nl-NL" sz="2400" b="1" dirty="0" err="1" smtClean="0">
                <a:latin typeface="Arial" panose="020B0604020202020204" pitchFamily="34" charset="0"/>
              </a:rPr>
              <a:t>Opnieuw</a:t>
            </a:r>
            <a:r>
              <a:rPr lang="en-US" altLang="nl-NL" sz="2400" b="1" dirty="0" smtClean="0">
                <a:latin typeface="Arial" panose="020B0604020202020204" pitchFamily="34" charset="0"/>
              </a:rPr>
              <a:t> </a:t>
            </a:r>
            <a:r>
              <a:rPr lang="en-US" altLang="nl-NL" sz="2400" b="1" dirty="0" err="1" smtClean="0">
                <a:latin typeface="Arial" panose="020B0604020202020204" pitchFamily="34" charset="0"/>
              </a:rPr>
              <a:t>opstanden</a:t>
            </a:r>
            <a:r>
              <a:rPr lang="en-US" altLang="nl-NL" sz="2400" b="1" dirty="0" smtClean="0">
                <a:latin typeface="Arial" panose="020B0604020202020204" pitchFamily="34" charset="0"/>
              </a:rPr>
              <a:t> </a:t>
            </a:r>
            <a:r>
              <a:rPr lang="en-US" altLang="nl-NL" sz="2400" b="1" dirty="0" err="1" smtClean="0">
                <a:latin typeface="Arial" panose="020B0604020202020204" pitchFamily="34" charset="0"/>
              </a:rPr>
              <a:t>en</a:t>
            </a:r>
            <a:r>
              <a:rPr lang="en-US" altLang="nl-NL" sz="2400" b="1" dirty="0" smtClean="0">
                <a:latin typeface="Arial" panose="020B0604020202020204" pitchFamily="34" charset="0"/>
              </a:rPr>
              <a:t> </a:t>
            </a:r>
            <a:r>
              <a:rPr lang="en-US" altLang="nl-NL" sz="2400" b="1" dirty="0" err="1" smtClean="0">
                <a:latin typeface="Arial" panose="020B0604020202020204" pitchFamily="34" charset="0"/>
              </a:rPr>
              <a:t>aanvallen</a:t>
            </a:r>
            <a:endParaRPr lang="en-US" altLang="nl-NL" sz="2400" b="1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nl-NL" sz="2400" b="1" dirty="0" smtClean="0">
                <a:latin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en-US" altLang="nl-NL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Tweede</a:t>
            </a:r>
            <a:r>
              <a:rPr lang="en-US" alt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nl-NL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politionele</a:t>
            </a:r>
            <a:r>
              <a:rPr lang="en-US" alt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nl-NL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actie</a:t>
            </a:r>
            <a:endParaRPr lang="en-US" altLang="nl-NL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nl-NL" sz="2400" b="1" dirty="0">
                <a:latin typeface="Arial" panose="020B0604020202020204" pitchFamily="34" charset="0"/>
              </a:rPr>
              <a:t>O</a:t>
            </a:r>
            <a:r>
              <a:rPr lang="nl-NL" altLang="nl-NL" sz="2400" b="1" dirty="0" smtClean="0">
                <a:latin typeface="Arial" panose="020B0604020202020204" pitchFamily="34" charset="0"/>
              </a:rPr>
              <a:t>pnieuw</a:t>
            </a:r>
            <a:r>
              <a:rPr lang="nl-NL" altLang="nl-NL" sz="2400" b="1" dirty="0" smtClean="0">
                <a:latin typeface="Arial" panose="020B0604020202020204" pitchFamily="34" charset="0"/>
              </a:rPr>
              <a:t> overwinning door Nederlands leger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nl-NL" sz="2400" b="1" dirty="0" smtClean="0">
                <a:latin typeface="Arial" panose="020B0604020202020204" pitchFamily="34" charset="0"/>
              </a:rPr>
              <a:t>Soekarno gevangen genomen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nl-NL" sz="2400" b="1" dirty="0" smtClean="0">
                <a:latin typeface="Arial" panose="020B0604020202020204" pitchFamily="34" charset="0"/>
              </a:rPr>
              <a:t>Nederlands gezag hersteld</a:t>
            </a:r>
          </a:p>
          <a:p>
            <a:pPr>
              <a:lnSpc>
                <a:spcPct val="150000"/>
              </a:lnSpc>
            </a:pPr>
            <a:r>
              <a:rPr lang="nl-NL" altLang="nl-NL" sz="2400" b="1" dirty="0" smtClean="0">
                <a:latin typeface="Arial" panose="020B0604020202020204" pitchFamily="34" charset="0"/>
              </a:rPr>
              <a:t>Indië blijft van Nederland</a:t>
            </a:r>
            <a:endParaRPr lang="nl-NL" altLang="nl-NL" sz="2400" b="1" dirty="0">
              <a:latin typeface="Arial" panose="020B060402020202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246730" cy="665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94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Kr</a:t>
            </a:r>
            <a:r>
              <a:rPr lang="nl-N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itiek op de </a:t>
            </a:r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Politionele Acties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15516" y="1556792"/>
            <a:ext cx="8712968" cy="432048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l-NL" altLang="nl-NL" sz="2400" b="1" dirty="0" smtClean="0">
                <a:latin typeface="Arial" panose="020B0604020202020204" pitchFamily="34" charset="0"/>
              </a:rPr>
              <a:t>Verenigde Naties </a:t>
            </a:r>
            <a:r>
              <a:rPr lang="nl-NL" altLang="nl-NL" sz="2400" b="1" dirty="0">
                <a:latin typeface="Arial" panose="020B0604020202020204" pitchFamily="34" charset="0"/>
              </a:rPr>
              <a:t>en de V.S</a:t>
            </a:r>
            <a:r>
              <a:rPr lang="nl-NL" altLang="nl-NL" sz="2400" b="1" dirty="0" smtClean="0">
                <a:latin typeface="Arial" panose="020B0604020202020204" pitchFamily="34" charset="0"/>
              </a:rPr>
              <a:t>.: “stop de politionele acties”</a:t>
            </a:r>
            <a:endParaRPr lang="nl-NL" altLang="nl-NL" sz="2400" b="1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nl-NL" altLang="nl-NL" sz="2400" b="1" dirty="0">
                <a:latin typeface="Arial" panose="020B0604020202020204" pitchFamily="34" charset="0"/>
              </a:rPr>
              <a:t>Politionele acties of Nederlands-Indonesische Oorlogen</a:t>
            </a:r>
          </a:p>
          <a:p>
            <a:pPr>
              <a:lnSpc>
                <a:spcPct val="150000"/>
              </a:lnSpc>
            </a:pPr>
            <a:r>
              <a:rPr lang="nl-NL" altLang="nl-NL" sz="2400" b="1" dirty="0">
                <a:latin typeface="Arial" panose="020B0604020202020204" pitchFamily="34" charset="0"/>
              </a:rPr>
              <a:t>Steun </a:t>
            </a:r>
            <a:r>
              <a:rPr lang="nl-NL" altLang="nl-NL" sz="2400" b="1" dirty="0" smtClean="0">
                <a:latin typeface="Arial" panose="020B0604020202020204" pitchFamily="34" charset="0"/>
              </a:rPr>
              <a:t>voor onafhankelijk Indonesië</a:t>
            </a:r>
            <a:endParaRPr lang="nl-NL" altLang="nl-NL" sz="2400" b="1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nl-NL" altLang="nl-NL" sz="2400" b="1" dirty="0" smtClean="0">
                <a:latin typeface="Arial" panose="020B0604020202020204" pitchFamily="34" charset="0"/>
              </a:rPr>
              <a:t>VS dreigen </a:t>
            </a:r>
            <a:r>
              <a:rPr lang="nl-NL" altLang="nl-NL" sz="2400" b="1" dirty="0" err="1">
                <a:latin typeface="Arial" panose="020B0604020202020204" pitchFamily="34" charset="0"/>
              </a:rPr>
              <a:t>Marshall-hulp</a:t>
            </a:r>
            <a:r>
              <a:rPr lang="nl-NL" altLang="nl-NL" sz="2400" b="1" dirty="0">
                <a:latin typeface="Arial" panose="020B0604020202020204" pitchFamily="34" charset="0"/>
              </a:rPr>
              <a:t> te staken</a:t>
            </a:r>
          </a:p>
          <a:p>
            <a:pPr>
              <a:lnSpc>
                <a:spcPct val="150000"/>
              </a:lnSpc>
            </a:pPr>
            <a:r>
              <a:rPr lang="nl-NL" altLang="nl-NL" sz="2400" b="1" dirty="0" smtClean="0">
                <a:latin typeface="Arial" panose="020B0604020202020204" pitchFamily="34" charset="0"/>
              </a:rPr>
              <a:t>VS dwingen </a:t>
            </a:r>
            <a:r>
              <a:rPr lang="nl-NL" altLang="nl-NL" sz="2400" b="1" dirty="0">
                <a:latin typeface="Arial" panose="020B0604020202020204" pitchFamily="34" charset="0"/>
              </a:rPr>
              <a:t>Nederland </a:t>
            </a:r>
            <a:r>
              <a:rPr lang="nl-NL" altLang="nl-NL" sz="2400" b="1" dirty="0" smtClean="0">
                <a:latin typeface="Arial" panose="020B0604020202020204" pitchFamily="34" charset="0"/>
              </a:rPr>
              <a:t>te overleggen over </a:t>
            </a:r>
            <a:r>
              <a:rPr lang="nl-NL" alt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soevereiniteit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76" y="2924944"/>
            <a:ext cx="5335453" cy="3717032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289" y="2924944"/>
            <a:ext cx="4956042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76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399" y="3110303"/>
            <a:ext cx="2585073" cy="370307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1949: soevereiniteitsoverdracht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525" y="5157851"/>
            <a:ext cx="2625348" cy="12612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271555"/>
            <a:ext cx="4617660" cy="255347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593" y="846138"/>
            <a:ext cx="2520280" cy="2520280"/>
          </a:xfrm>
          <a:prstGeom prst="rect">
            <a:avLst/>
          </a:prstGeom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5496" y="1196752"/>
            <a:ext cx="6696744" cy="52565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l-NL" altLang="nl-NL" sz="2400" b="1" dirty="0" smtClean="0">
                <a:latin typeface="Arial" panose="020B0604020202020204" pitchFamily="34" charset="0"/>
              </a:rPr>
              <a:t>Ronde Tafel Conferentie</a:t>
            </a:r>
          </a:p>
          <a:p>
            <a:pPr lvl="1">
              <a:lnSpc>
                <a:spcPct val="150000"/>
              </a:lnSpc>
            </a:pPr>
            <a:r>
              <a:rPr lang="nl-NL" altLang="nl-NL" sz="2400" b="1" dirty="0" smtClean="0">
                <a:latin typeface="Arial" panose="020B0604020202020204" pitchFamily="34" charset="0"/>
              </a:rPr>
              <a:t>Nederland praat met Indonesië</a:t>
            </a:r>
          </a:p>
          <a:p>
            <a:pPr lvl="1">
              <a:lnSpc>
                <a:spcPct val="150000"/>
              </a:lnSpc>
            </a:pPr>
            <a:r>
              <a:rPr lang="nl-NL" altLang="nl-NL" sz="2400" b="1" dirty="0" smtClean="0">
                <a:latin typeface="Arial" panose="020B0604020202020204" pitchFamily="34" charset="0"/>
              </a:rPr>
              <a:t>In Amsterdam en Jakarta tegelijk</a:t>
            </a:r>
          </a:p>
          <a:p>
            <a:pPr lvl="1">
              <a:lnSpc>
                <a:spcPct val="150000"/>
              </a:lnSpc>
            </a:pPr>
            <a:r>
              <a:rPr lang="nl-NL" altLang="nl-NL" sz="2400" b="1" dirty="0" smtClean="0">
                <a:latin typeface="Arial" panose="020B0604020202020204" pitchFamily="34" charset="0"/>
              </a:rPr>
              <a:t>Soekarno mag er niet bij</a:t>
            </a:r>
          </a:p>
          <a:p>
            <a:pPr>
              <a:lnSpc>
                <a:spcPct val="150000"/>
              </a:lnSpc>
            </a:pPr>
            <a:r>
              <a:rPr lang="nl-NL" altLang="nl-NL" sz="2400" b="1" dirty="0" smtClean="0">
                <a:latin typeface="Arial" panose="020B0604020202020204" pitchFamily="34" charset="0"/>
              </a:rPr>
              <a:t>Indonesië is nu een </a:t>
            </a:r>
            <a:r>
              <a:rPr lang="nl-NL" alt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soevereine</a:t>
            </a:r>
            <a:r>
              <a:rPr lang="nl-NL" altLang="nl-NL" sz="2400" b="1" dirty="0" smtClean="0">
                <a:latin typeface="Arial" panose="020B0604020202020204" pitchFamily="34" charset="0"/>
              </a:rPr>
              <a:t> staat</a:t>
            </a:r>
          </a:p>
          <a:p>
            <a:pPr>
              <a:lnSpc>
                <a:spcPct val="150000"/>
              </a:lnSpc>
            </a:pPr>
            <a:r>
              <a:rPr lang="nl-NL" altLang="nl-NL" sz="2400" b="1" dirty="0" smtClean="0">
                <a:latin typeface="Arial" panose="020B0604020202020204" pitchFamily="34" charset="0"/>
              </a:rPr>
              <a:t>Een </a:t>
            </a:r>
            <a:r>
              <a:rPr lang="nl-NL" alt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federatie</a:t>
            </a:r>
          </a:p>
          <a:p>
            <a:pPr>
              <a:lnSpc>
                <a:spcPct val="150000"/>
              </a:lnSpc>
            </a:pPr>
            <a:r>
              <a:rPr lang="nl-NL" altLang="nl-NL" sz="2400" b="1" dirty="0" smtClean="0">
                <a:latin typeface="Arial" panose="020B0604020202020204" pitchFamily="34" charset="0"/>
              </a:rPr>
              <a:t>Soekarno wordt eerste president</a:t>
            </a:r>
          </a:p>
          <a:p>
            <a:pPr>
              <a:lnSpc>
                <a:spcPct val="150000"/>
              </a:lnSpc>
            </a:pPr>
            <a:r>
              <a:rPr lang="nl-NL" altLang="nl-NL" sz="2400" b="1" dirty="0" smtClean="0">
                <a:latin typeface="Arial" panose="020B0604020202020204" pitchFamily="34" charset="0"/>
              </a:rPr>
              <a:t>1950: </a:t>
            </a:r>
            <a:r>
              <a:rPr lang="nl-NL" alt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eenheidsstaat</a:t>
            </a:r>
          </a:p>
          <a:p>
            <a:pPr>
              <a:lnSpc>
                <a:spcPct val="150000"/>
              </a:lnSpc>
            </a:pPr>
            <a:endParaRPr lang="nl-NL" altLang="nl-NL" sz="2400" b="1" dirty="0">
              <a:latin typeface="Arial" panose="020B0604020202020204" pitchFamily="34" charset="0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57" y="3933056"/>
            <a:ext cx="6058115" cy="2756441"/>
          </a:xfrm>
          <a:prstGeom prst="rect">
            <a:avLst/>
          </a:prstGeom>
        </p:spPr>
      </p:pic>
      <p:sp>
        <p:nvSpPr>
          <p:cNvPr id="4" name="Ovaal 3"/>
          <p:cNvSpPr/>
          <p:nvPr/>
        </p:nvSpPr>
        <p:spPr>
          <a:xfrm>
            <a:off x="3635896" y="4271555"/>
            <a:ext cx="936104" cy="88629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/>
          <p:cNvSpPr/>
          <p:nvPr/>
        </p:nvSpPr>
        <p:spPr>
          <a:xfrm>
            <a:off x="2574193" y="4415283"/>
            <a:ext cx="936104" cy="88629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73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0.00695 0.5287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26435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0.00573 -0.53681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-2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  <p:bldP spid="4" grpId="0" animBg="1"/>
      <p:bldP spid="4" grpId="1" animBg="1"/>
      <p:bldP spid="12" grpId="0" animBg="1"/>
      <p:bldP spid="1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/>
        </p:nvSpPr>
        <p:spPr>
          <a:xfrm>
            <a:off x="8100392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/>
          <p:cNvSpPr/>
          <p:nvPr/>
        </p:nvSpPr>
        <p:spPr>
          <a:xfrm>
            <a:off x="6300192" y="980728"/>
            <a:ext cx="93610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5436096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4572000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3707904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2843808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1979712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1115616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243169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7236296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/>
          <p:cNvSpPr txBox="1"/>
          <p:nvPr/>
        </p:nvSpPr>
        <p:spPr>
          <a:xfrm>
            <a:off x="4223127" y="524883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1945</a:t>
            </a:r>
            <a:endParaRPr lang="nl-NL" b="1" dirty="0" smtClean="0"/>
          </a:p>
        </p:txBody>
      </p:sp>
      <p:sp>
        <p:nvSpPr>
          <p:cNvPr id="14" name="Tekstvak 13"/>
          <p:cNvSpPr txBox="1"/>
          <p:nvPr/>
        </p:nvSpPr>
        <p:spPr>
          <a:xfrm>
            <a:off x="0" y="548680"/>
            <a:ext cx="68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1940</a:t>
            </a:r>
            <a:endParaRPr lang="nl-NL" b="1" dirty="0" smtClean="0"/>
          </a:p>
        </p:txBody>
      </p:sp>
      <p:sp>
        <p:nvSpPr>
          <p:cNvPr id="17" name="Tekstvak 16"/>
          <p:cNvSpPr txBox="1"/>
          <p:nvPr/>
        </p:nvSpPr>
        <p:spPr>
          <a:xfrm>
            <a:off x="8460432" y="548680"/>
            <a:ext cx="68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1950</a:t>
            </a:r>
          </a:p>
        </p:txBody>
      </p:sp>
      <p:cxnSp>
        <p:nvCxnSpPr>
          <p:cNvPr id="31" name="Rechte verbindingslijn met pijl 30"/>
          <p:cNvCxnSpPr/>
          <p:nvPr/>
        </p:nvCxnSpPr>
        <p:spPr>
          <a:xfrm>
            <a:off x="4572000" y="980728"/>
            <a:ext cx="0" cy="1872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met pijl 31"/>
          <p:cNvCxnSpPr/>
          <p:nvPr/>
        </p:nvCxnSpPr>
        <p:spPr>
          <a:xfrm>
            <a:off x="1979712" y="980728"/>
            <a:ext cx="0" cy="23762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met pijl 33"/>
          <p:cNvCxnSpPr/>
          <p:nvPr/>
        </p:nvCxnSpPr>
        <p:spPr>
          <a:xfrm>
            <a:off x="4572000" y="980728"/>
            <a:ext cx="0" cy="3168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kstvak 37"/>
          <p:cNvSpPr txBox="1"/>
          <p:nvPr/>
        </p:nvSpPr>
        <p:spPr>
          <a:xfrm>
            <a:off x="107505" y="3356992"/>
            <a:ext cx="201622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1942</a:t>
            </a:r>
            <a:endParaRPr lang="nl-NL" b="1" dirty="0" smtClean="0">
              <a:solidFill>
                <a:srgbClr val="FF0000"/>
              </a:solidFill>
            </a:endParaRPr>
          </a:p>
          <a:p>
            <a:r>
              <a:rPr lang="nl-NL" b="1" dirty="0" smtClean="0"/>
              <a:t>Japan bezet Nederlands-Indië</a:t>
            </a:r>
            <a:endParaRPr lang="nl-NL" dirty="0"/>
          </a:p>
        </p:txBody>
      </p:sp>
      <p:sp>
        <p:nvSpPr>
          <p:cNvPr id="41" name="Tekstvak 40"/>
          <p:cNvSpPr txBox="1"/>
          <p:nvPr/>
        </p:nvSpPr>
        <p:spPr>
          <a:xfrm>
            <a:off x="2411760" y="2852936"/>
            <a:ext cx="216024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1945</a:t>
            </a:r>
            <a:endParaRPr lang="nl-NL" b="1" dirty="0" smtClean="0">
              <a:solidFill>
                <a:srgbClr val="FF0000"/>
              </a:solidFill>
            </a:endParaRPr>
          </a:p>
          <a:p>
            <a:r>
              <a:rPr lang="nl-NL" b="1" dirty="0" smtClean="0"/>
              <a:t>Japanse capitulatie</a:t>
            </a:r>
            <a:endParaRPr lang="nl-NL" dirty="0"/>
          </a:p>
        </p:txBody>
      </p:sp>
      <p:sp>
        <p:nvSpPr>
          <p:cNvPr id="42" name="Tekstvak 41"/>
          <p:cNvSpPr txBox="1"/>
          <p:nvPr/>
        </p:nvSpPr>
        <p:spPr>
          <a:xfrm>
            <a:off x="2339752" y="4156254"/>
            <a:ext cx="230425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1945</a:t>
            </a:r>
            <a:endParaRPr lang="nl-NL" b="1" dirty="0" smtClean="0">
              <a:solidFill>
                <a:srgbClr val="FF0000"/>
              </a:solidFill>
            </a:endParaRPr>
          </a:p>
          <a:p>
            <a:r>
              <a:rPr lang="nl-NL" b="1" dirty="0" smtClean="0"/>
              <a:t>Soekarno roept de onafhankelijkheid uit</a:t>
            </a:r>
            <a:endParaRPr lang="nl-NL" dirty="0"/>
          </a:p>
        </p:txBody>
      </p:sp>
      <p:cxnSp>
        <p:nvCxnSpPr>
          <p:cNvPr id="33" name="Rechte verbindingslijn met pijl 32"/>
          <p:cNvCxnSpPr/>
          <p:nvPr/>
        </p:nvCxnSpPr>
        <p:spPr>
          <a:xfrm>
            <a:off x="6300192" y="980728"/>
            <a:ext cx="0" cy="1584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kstvak 34"/>
          <p:cNvSpPr txBox="1"/>
          <p:nvPr/>
        </p:nvSpPr>
        <p:spPr>
          <a:xfrm>
            <a:off x="6001041" y="2566645"/>
            <a:ext cx="181131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1947 - 1948</a:t>
            </a:r>
            <a:endParaRPr lang="nl-NL" b="1" dirty="0" smtClean="0">
              <a:solidFill>
                <a:srgbClr val="FF0000"/>
              </a:solidFill>
            </a:endParaRPr>
          </a:p>
          <a:p>
            <a:r>
              <a:rPr lang="nl-NL" b="1" dirty="0" smtClean="0"/>
              <a:t>Politionele acties</a:t>
            </a:r>
            <a:endParaRPr lang="nl-NL" dirty="0"/>
          </a:p>
        </p:txBody>
      </p:sp>
      <p:cxnSp>
        <p:nvCxnSpPr>
          <p:cNvPr id="39" name="Rechte verbindingslijn met pijl 38"/>
          <p:cNvCxnSpPr/>
          <p:nvPr/>
        </p:nvCxnSpPr>
        <p:spPr>
          <a:xfrm>
            <a:off x="5436096" y="980728"/>
            <a:ext cx="0" cy="3204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kstvak 39"/>
          <p:cNvSpPr txBox="1"/>
          <p:nvPr/>
        </p:nvSpPr>
        <p:spPr>
          <a:xfrm>
            <a:off x="4770019" y="4185954"/>
            <a:ext cx="261029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194</a:t>
            </a:r>
            <a:r>
              <a:rPr lang="nl-NL" b="1" dirty="0" smtClean="0">
                <a:solidFill>
                  <a:srgbClr val="FF0000"/>
                </a:solidFill>
              </a:rPr>
              <a:t>6</a:t>
            </a:r>
          </a:p>
          <a:p>
            <a:r>
              <a:rPr lang="nl-NL" b="1" dirty="0" smtClean="0"/>
              <a:t>Akkoord van </a:t>
            </a:r>
            <a:r>
              <a:rPr lang="nl-NL" b="1" dirty="0" err="1" smtClean="0"/>
              <a:t>Linggadjati</a:t>
            </a:r>
            <a:endParaRPr lang="nl-NL" dirty="0"/>
          </a:p>
        </p:txBody>
      </p:sp>
      <p:cxnSp>
        <p:nvCxnSpPr>
          <p:cNvPr id="43" name="Rechte verbindingslijn met pijl 42"/>
          <p:cNvCxnSpPr/>
          <p:nvPr/>
        </p:nvCxnSpPr>
        <p:spPr>
          <a:xfrm>
            <a:off x="8100392" y="980728"/>
            <a:ext cx="0" cy="2376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kstvak 43"/>
          <p:cNvSpPr txBox="1"/>
          <p:nvPr/>
        </p:nvSpPr>
        <p:spPr>
          <a:xfrm>
            <a:off x="5724127" y="3358733"/>
            <a:ext cx="266429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1949</a:t>
            </a:r>
            <a:endParaRPr lang="nl-NL" b="1" dirty="0" smtClean="0">
              <a:solidFill>
                <a:srgbClr val="FF0000"/>
              </a:solidFill>
            </a:endParaRPr>
          </a:p>
          <a:p>
            <a:r>
              <a:rPr lang="nl-NL" b="1" dirty="0" smtClean="0"/>
              <a:t>Soevereiniteitsoverdracht</a:t>
            </a:r>
            <a:endParaRPr lang="nl-NL" dirty="0"/>
          </a:p>
        </p:txBody>
      </p:sp>
      <p:cxnSp>
        <p:nvCxnSpPr>
          <p:cNvPr id="37" name="Rechte verbindingslijn met pijl 36"/>
          <p:cNvCxnSpPr/>
          <p:nvPr/>
        </p:nvCxnSpPr>
        <p:spPr>
          <a:xfrm>
            <a:off x="8964488" y="980728"/>
            <a:ext cx="0" cy="3348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kstvak 44"/>
          <p:cNvSpPr txBox="1"/>
          <p:nvPr/>
        </p:nvSpPr>
        <p:spPr>
          <a:xfrm>
            <a:off x="7452320" y="4305870"/>
            <a:ext cx="158417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1950</a:t>
            </a:r>
            <a:endParaRPr lang="nl-NL" b="1" dirty="0" smtClean="0">
              <a:solidFill>
                <a:srgbClr val="FF0000"/>
              </a:solidFill>
            </a:endParaRPr>
          </a:p>
          <a:p>
            <a:r>
              <a:rPr lang="nl-NL" b="1" dirty="0"/>
              <a:t>eenheidsstaat</a:t>
            </a:r>
            <a:endParaRPr lang="nl-NL" dirty="0"/>
          </a:p>
          <a:p>
            <a:r>
              <a:rPr lang="nl-NL" b="1" dirty="0" smtClean="0"/>
              <a:t>Indonesië</a:t>
            </a:r>
            <a:endParaRPr lang="nl-NL" dirty="0"/>
          </a:p>
        </p:txBody>
      </p:sp>
      <p:pic>
        <p:nvPicPr>
          <p:cNvPr id="46" name="Afbeelding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767502"/>
            <a:ext cx="1162187" cy="901857"/>
          </a:xfrm>
          <a:prstGeom prst="rect">
            <a:avLst/>
          </a:prstGeom>
        </p:spPr>
      </p:pic>
      <p:pic>
        <p:nvPicPr>
          <p:cNvPr id="48" name="Afbeelding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752585"/>
            <a:ext cx="1485016" cy="966717"/>
          </a:xfrm>
          <a:prstGeom prst="rect">
            <a:avLst/>
          </a:prstGeom>
        </p:spPr>
      </p:pic>
      <p:pic>
        <p:nvPicPr>
          <p:cNvPr id="49" name="Afbeelding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5758206"/>
            <a:ext cx="1355884" cy="911153"/>
          </a:xfrm>
          <a:prstGeom prst="rect">
            <a:avLst/>
          </a:prstGeom>
        </p:spPr>
      </p:pic>
      <p:pic>
        <p:nvPicPr>
          <p:cNvPr id="51" name="Afbeelding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771634"/>
            <a:ext cx="1796384" cy="922931"/>
          </a:xfrm>
          <a:prstGeom prst="rect">
            <a:avLst/>
          </a:prstGeom>
        </p:spPr>
      </p:pic>
      <p:cxnSp>
        <p:nvCxnSpPr>
          <p:cNvPr id="50" name="Rechte verbindingslijn met pijl 49"/>
          <p:cNvCxnSpPr/>
          <p:nvPr/>
        </p:nvCxnSpPr>
        <p:spPr>
          <a:xfrm>
            <a:off x="7236296" y="980728"/>
            <a:ext cx="0" cy="1584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Afbeelding 5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772335"/>
            <a:ext cx="710225" cy="946966"/>
          </a:xfrm>
          <a:prstGeom prst="rect">
            <a:avLst/>
          </a:prstGeom>
        </p:spPr>
      </p:pic>
      <p:pic>
        <p:nvPicPr>
          <p:cNvPr id="53" name="Afbeelding 5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775550"/>
            <a:ext cx="1288983" cy="902289"/>
          </a:xfrm>
          <a:prstGeom prst="rect">
            <a:avLst/>
          </a:prstGeom>
        </p:spPr>
      </p:pic>
      <p:pic>
        <p:nvPicPr>
          <p:cNvPr id="54" name="Afbeelding 5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778" y="5780184"/>
            <a:ext cx="624726" cy="8949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1" grpId="0" animBg="1"/>
      <p:bldP spid="42" grpId="0" animBg="1"/>
      <p:bldP spid="35" grpId="0" animBg="1"/>
      <p:bldP spid="40" grpId="0" animBg="1"/>
      <p:bldP spid="44" grpId="0" animBg="1"/>
      <p:bldP spid="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1942 </a:t>
            </a:r>
            <a:r>
              <a:rPr lang="nl-NL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 </a:t>
            </a:r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1945: Japanse bezetting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5496" y="1524000"/>
            <a:ext cx="8610600" cy="507335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l-NL" altLang="nl-NL" sz="2400" b="1" dirty="0" smtClean="0">
                <a:latin typeface="Arial" panose="020B0604020202020204" pitchFamily="34" charset="0"/>
              </a:rPr>
              <a:t>Japan neemt deel aan de Tweede Wereldoorlog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nl-NL" sz="2400" b="1" dirty="0" smtClean="0">
                <a:latin typeface="Arial" panose="020B0604020202020204" pitchFamily="34" charset="0"/>
              </a:rPr>
              <a:t>Bondgenoot</a:t>
            </a:r>
            <a:r>
              <a:rPr lang="en-US" altLang="nl-NL" sz="2400" b="1" dirty="0" smtClean="0">
                <a:latin typeface="Arial" panose="020B0604020202020204" pitchFamily="34" charset="0"/>
              </a:rPr>
              <a:t> van </a:t>
            </a:r>
            <a:r>
              <a:rPr lang="nl-NL" altLang="nl-NL" sz="2400" b="1" dirty="0" smtClean="0">
                <a:latin typeface="Arial" panose="020B0604020202020204" pitchFamily="34" charset="0"/>
              </a:rPr>
              <a:t>Duitsland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nl-NL" sz="2400" b="1" dirty="0" smtClean="0">
                <a:latin typeface="Arial" panose="020B0604020202020204" pitchFamily="34" charset="0"/>
              </a:rPr>
              <a:t>Willen</a:t>
            </a:r>
            <a:r>
              <a:rPr lang="en-US" altLang="nl-NL" sz="2400" b="1" dirty="0" smtClean="0">
                <a:latin typeface="Arial" panose="020B0604020202020204" pitchFamily="34" charset="0"/>
              </a:rPr>
              <a:t> </a:t>
            </a:r>
            <a:r>
              <a:rPr lang="nl-NL" altLang="nl-NL" sz="2400" b="1" dirty="0" smtClean="0">
                <a:latin typeface="Arial" panose="020B0604020202020204" pitchFamily="34" charset="0"/>
              </a:rPr>
              <a:t>een</a:t>
            </a:r>
            <a:r>
              <a:rPr lang="en-US" altLang="nl-NL" sz="2400" b="1" dirty="0" smtClean="0">
                <a:latin typeface="Arial" panose="020B0604020202020204" pitchFamily="34" charset="0"/>
              </a:rPr>
              <a:t> </a:t>
            </a:r>
            <a:r>
              <a:rPr lang="nl-NL" altLang="nl-NL" sz="2400" b="1" dirty="0" smtClean="0">
                <a:latin typeface="Arial" panose="020B0604020202020204" pitchFamily="34" charset="0"/>
              </a:rPr>
              <a:t>groot</a:t>
            </a:r>
            <a:r>
              <a:rPr lang="en-US" altLang="nl-NL" sz="2400" b="1" dirty="0" smtClean="0">
                <a:latin typeface="Arial" panose="020B0604020202020204" pitchFamily="34" charset="0"/>
              </a:rPr>
              <a:t> </a:t>
            </a:r>
            <a:r>
              <a:rPr lang="nl-NL" altLang="nl-NL" sz="2400" b="1" dirty="0" smtClean="0">
                <a:latin typeface="Arial" panose="020B0604020202020204" pitchFamily="34" charset="0"/>
              </a:rPr>
              <a:t>Aziatisch</a:t>
            </a:r>
            <a:r>
              <a:rPr lang="en-US" altLang="nl-NL" sz="2400" b="1" dirty="0" smtClean="0">
                <a:latin typeface="Arial" panose="020B0604020202020204" pitchFamily="34" charset="0"/>
              </a:rPr>
              <a:t> </a:t>
            </a:r>
            <a:r>
              <a:rPr lang="nl-NL" altLang="nl-NL" sz="2400" b="1" dirty="0" smtClean="0">
                <a:latin typeface="Arial" panose="020B0604020202020204" pitchFamily="34" charset="0"/>
              </a:rPr>
              <a:t>Rijk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nl-NL" sz="2400" b="1" dirty="0" err="1" smtClean="0">
                <a:latin typeface="Arial" panose="020B0604020202020204" pitchFamily="34" charset="0"/>
              </a:rPr>
              <a:t>Japanners</a:t>
            </a:r>
            <a:r>
              <a:rPr lang="en-US" altLang="nl-NL" sz="2400" b="1" dirty="0" smtClean="0">
                <a:latin typeface="Arial" panose="020B0604020202020204" pitchFamily="34" charset="0"/>
              </a:rPr>
              <a:t> </a:t>
            </a:r>
            <a:r>
              <a:rPr lang="en-US" altLang="nl-NL" sz="2400" b="1" dirty="0" err="1" smtClean="0">
                <a:latin typeface="Arial" panose="020B0604020202020204" pitchFamily="34" charset="0"/>
              </a:rPr>
              <a:t>zijn</a:t>
            </a:r>
            <a:r>
              <a:rPr lang="en-US" altLang="nl-NL" sz="2400" b="1" dirty="0" smtClean="0">
                <a:latin typeface="Arial" panose="020B0604020202020204" pitchFamily="34" charset="0"/>
              </a:rPr>
              <a:t> de </a:t>
            </a:r>
            <a:r>
              <a:rPr lang="en-US" altLang="nl-NL" sz="2400" b="1" dirty="0" err="1" smtClean="0">
                <a:latin typeface="Arial" panose="020B0604020202020204" pitchFamily="34" charset="0"/>
              </a:rPr>
              <a:t>beste</a:t>
            </a:r>
            <a:r>
              <a:rPr lang="en-US" altLang="nl-NL" sz="2400" b="1" dirty="0" smtClean="0">
                <a:latin typeface="Arial" panose="020B0604020202020204" pitchFamily="34" charset="0"/>
              </a:rPr>
              <a:t> </a:t>
            </a:r>
            <a:r>
              <a:rPr lang="en-US" altLang="nl-NL" sz="2400" b="1" dirty="0" err="1" smtClean="0">
                <a:latin typeface="Arial" panose="020B0604020202020204" pitchFamily="34" charset="0"/>
              </a:rPr>
              <a:t>Aziaten</a:t>
            </a:r>
            <a:endParaRPr lang="en-US" altLang="nl-NL" sz="2400" b="1" dirty="0" smtClean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nl-NL" altLang="nl-NL" sz="2400" b="1" dirty="0">
                <a:latin typeface="Arial" panose="020B0604020202020204" pitchFamily="34" charset="0"/>
              </a:rPr>
              <a:t>Japan </a:t>
            </a:r>
            <a:r>
              <a:rPr lang="nl-NL" altLang="nl-NL" sz="2400" b="1" dirty="0" smtClean="0">
                <a:latin typeface="Arial" panose="020B0604020202020204" pitchFamily="34" charset="0"/>
              </a:rPr>
              <a:t>valt Nederlands-Indië aan</a:t>
            </a:r>
            <a:endParaRPr lang="nl-NL" altLang="nl-NL" sz="2400" b="1" dirty="0">
              <a:latin typeface="Arial" panose="020B0604020202020204" pitchFamily="34" charset="0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nl-NL" sz="2400" b="1" dirty="0" smtClean="0">
                <a:latin typeface="Arial" panose="020B0604020202020204" pitchFamily="34" charset="0"/>
              </a:rPr>
              <a:t>Snel is het KNIL verslagen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nl-NL" sz="2400" b="1" dirty="0" smtClean="0">
                <a:latin typeface="Arial" panose="020B0604020202020204" pitchFamily="34" charset="0"/>
              </a:rPr>
              <a:t>9 maart 1942: Japan </a:t>
            </a:r>
            <a:r>
              <a:rPr lang="en-US" altLang="nl-NL" sz="2400" b="1" dirty="0" err="1" smtClean="0">
                <a:latin typeface="Arial" panose="020B0604020202020204" pitchFamily="34" charset="0"/>
              </a:rPr>
              <a:t>bezet</a:t>
            </a:r>
            <a:r>
              <a:rPr lang="en-US" altLang="nl-NL" sz="2400" b="1" dirty="0" smtClean="0">
                <a:latin typeface="Arial" panose="020B0604020202020204" pitchFamily="34" charset="0"/>
              </a:rPr>
              <a:t> </a:t>
            </a:r>
            <a:r>
              <a:rPr lang="nl-NL" altLang="nl-NL" sz="2400" b="1" dirty="0">
                <a:latin typeface="Arial" panose="020B0604020202020204" pitchFamily="34" charset="0"/>
              </a:rPr>
              <a:t>Nederlands-</a:t>
            </a:r>
            <a:r>
              <a:rPr lang="nl-NL" altLang="nl-NL" sz="2400" b="1" dirty="0" smtClean="0">
                <a:latin typeface="Arial" panose="020B0604020202020204" pitchFamily="34" charset="0"/>
              </a:rPr>
              <a:t>Indië</a:t>
            </a:r>
            <a:endParaRPr lang="nl-NL" altLang="nl-NL" sz="2000" b="1" dirty="0" smtClean="0">
              <a:latin typeface="Arial" panose="020B060402020202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188375"/>
            <a:ext cx="3055671" cy="430376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188375"/>
            <a:ext cx="2975248" cy="230879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895" y="4559575"/>
            <a:ext cx="1618928" cy="239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35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1942 </a:t>
            </a:r>
            <a:r>
              <a:rPr lang="nl-NL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 </a:t>
            </a:r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1945: Japanse bezetting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5496" y="1524000"/>
            <a:ext cx="8610600" cy="507335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l-NL" altLang="nl-NL" sz="2400" b="1" dirty="0" smtClean="0">
                <a:latin typeface="Arial" panose="020B0604020202020204" pitchFamily="34" charset="0"/>
              </a:rPr>
              <a:t>Japanse bezetting = grote klap voor het aanzien van Nederland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nl-NL" sz="2400" b="1" dirty="0" smtClean="0">
                <a:latin typeface="Arial" panose="020B0604020202020204" pitchFamily="34" charset="0"/>
              </a:rPr>
              <a:t>KNIL is </a:t>
            </a:r>
            <a:r>
              <a:rPr lang="en-US" altLang="nl-NL" sz="2400" b="1" dirty="0" err="1" smtClean="0">
                <a:latin typeface="Arial" panose="020B0604020202020204" pitchFamily="34" charset="0"/>
              </a:rPr>
              <a:t>niet</a:t>
            </a:r>
            <a:r>
              <a:rPr lang="en-US" altLang="nl-NL" sz="2400" b="1" dirty="0" smtClean="0">
                <a:latin typeface="Arial" panose="020B0604020202020204" pitchFamily="34" charset="0"/>
              </a:rPr>
              <a:t> zo </a:t>
            </a:r>
            <a:r>
              <a:rPr lang="en-US" altLang="nl-NL" sz="2400" b="1" dirty="0" err="1" smtClean="0">
                <a:latin typeface="Arial" panose="020B0604020202020204" pitchFamily="34" charset="0"/>
              </a:rPr>
              <a:t>sterk</a:t>
            </a:r>
            <a:endParaRPr lang="nl-NL" altLang="nl-NL" sz="2400" b="1" dirty="0" smtClean="0">
              <a:latin typeface="Arial" panose="020B0604020202020204" pitchFamily="34" charset="0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nl-NL" sz="2400" b="1" dirty="0" err="1">
                <a:latin typeface="Arial" panose="020B0604020202020204" pitchFamily="34" charset="0"/>
              </a:rPr>
              <a:t>K</a:t>
            </a:r>
            <a:r>
              <a:rPr lang="en-US" altLang="nl-NL" sz="2400" b="1" dirty="0" err="1" smtClean="0">
                <a:latin typeface="Arial" panose="020B0604020202020204" pitchFamily="34" charset="0"/>
              </a:rPr>
              <a:t>olonisator</a:t>
            </a:r>
            <a:r>
              <a:rPr lang="en-US" altLang="nl-NL" sz="2400" b="1" dirty="0" smtClean="0">
                <a:latin typeface="Arial" panose="020B0604020202020204" pitchFamily="34" charset="0"/>
              </a:rPr>
              <a:t> is </a:t>
            </a:r>
            <a:r>
              <a:rPr lang="en-US" altLang="nl-NL" sz="2400" b="1" dirty="0" err="1" smtClean="0">
                <a:latin typeface="Arial" panose="020B0604020202020204" pitchFamily="34" charset="0"/>
              </a:rPr>
              <a:t>eenvoudig</a:t>
            </a:r>
            <a:r>
              <a:rPr lang="en-US" altLang="nl-NL" sz="2400" b="1" dirty="0" smtClean="0">
                <a:latin typeface="Arial" panose="020B0604020202020204" pitchFamily="34" charset="0"/>
              </a:rPr>
              <a:t> </a:t>
            </a:r>
            <a:r>
              <a:rPr lang="en-US" altLang="nl-NL" sz="2400" b="1" dirty="0" err="1" smtClean="0">
                <a:latin typeface="Arial" panose="020B0604020202020204" pitchFamily="34" charset="0"/>
              </a:rPr>
              <a:t>verslagen</a:t>
            </a:r>
            <a:endParaRPr lang="nl-NL" altLang="nl-NL" sz="2400" b="1" dirty="0" smtClean="0">
              <a:latin typeface="Arial" panose="020B0604020202020204" pitchFamily="34" charset="0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nl-NL" sz="2400" b="1" dirty="0" err="1" smtClean="0">
                <a:latin typeface="Arial" panose="020B0604020202020204" pitchFamily="34" charset="0"/>
              </a:rPr>
              <a:t>Europeanen</a:t>
            </a:r>
            <a:r>
              <a:rPr lang="en-US" altLang="nl-NL" sz="2400" b="1" dirty="0" smtClean="0">
                <a:latin typeface="Arial" panose="020B0604020202020204" pitchFamily="34" charset="0"/>
              </a:rPr>
              <a:t> </a:t>
            </a:r>
            <a:r>
              <a:rPr lang="en-US" altLang="nl-NL" sz="2400" b="1" dirty="0" err="1" smtClean="0">
                <a:latin typeface="Arial" panose="020B0604020202020204" pitchFamily="34" charset="0"/>
              </a:rPr>
              <a:t>niet</a:t>
            </a:r>
            <a:r>
              <a:rPr lang="en-US" altLang="nl-NL" sz="2400" b="1" dirty="0" smtClean="0">
                <a:latin typeface="Arial" panose="020B0604020202020204" pitchFamily="34" charset="0"/>
              </a:rPr>
              <a:t> </a:t>
            </a:r>
            <a:r>
              <a:rPr lang="en-US" altLang="nl-NL" sz="2400" b="1" dirty="0" err="1" smtClean="0">
                <a:latin typeface="Arial" panose="020B0604020202020204" pitchFamily="34" charset="0"/>
              </a:rPr>
              <a:t>beter</a:t>
            </a:r>
            <a:r>
              <a:rPr lang="en-US" altLang="nl-NL" sz="2400" b="1" dirty="0" smtClean="0">
                <a:latin typeface="Arial" panose="020B0604020202020204" pitchFamily="34" charset="0"/>
              </a:rPr>
              <a:t> </a:t>
            </a:r>
            <a:r>
              <a:rPr lang="en-US" altLang="nl-NL" sz="2400" b="1" dirty="0" err="1" smtClean="0">
                <a:latin typeface="Arial" panose="020B0604020202020204" pitchFamily="34" charset="0"/>
              </a:rPr>
              <a:t>dan</a:t>
            </a:r>
            <a:r>
              <a:rPr lang="en-US" altLang="nl-NL" sz="2400" b="1" dirty="0" smtClean="0">
                <a:latin typeface="Arial" panose="020B0604020202020204" pitchFamily="34" charset="0"/>
              </a:rPr>
              <a:t> </a:t>
            </a:r>
            <a:r>
              <a:rPr lang="en-US" altLang="nl-NL" sz="2400" b="1" dirty="0" err="1" smtClean="0">
                <a:latin typeface="Arial" panose="020B0604020202020204" pitchFamily="34" charset="0"/>
              </a:rPr>
              <a:t>Aziaten</a:t>
            </a:r>
            <a:endParaRPr lang="en-US" altLang="nl-NL" sz="2400" b="1" dirty="0" smtClean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nl-NL" altLang="nl-NL" sz="2400" b="1" dirty="0">
                <a:latin typeface="Arial" panose="020B0604020202020204" pitchFamily="34" charset="0"/>
              </a:rPr>
              <a:t>Japan </a:t>
            </a:r>
            <a:r>
              <a:rPr lang="nl-NL" altLang="nl-NL" sz="2400" b="1" dirty="0" smtClean="0">
                <a:latin typeface="Arial" panose="020B0604020202020204" pitchFamily="34" charset="0"/>
              </a:rPr>
              <a:t>is de bevrijder van Nederlands-Indië aan</a:t>
            </a:r>
            <a:endParaRPr lang="nl-NL" altLang="nl-NL" sz="2400" b="1" dirty="0">
              <a:latin typeface="Arial" panose="020B0604020202020204" pitchFamily="34" charset="0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nl-NL" sz="2400" b="1" dirty="0" smtClean="0">
                <a:latin typeface="Arial" panose="020B0604020202020204" pitchFamily="34" charset="0"/>
              </a:rPr>
              <a:t>Indonesiërs</a:t>
            </a:r>
            <a:r>
              <a:rPr lang="en-US" altLang="nl-NL" sz="2400" b="1" dirty="0" smtClean="0">
                <a:latin typeface="Arial" panose="020B0604020202020204" pitchFamily="34" charset="0"/>
              </a:rPr>
              <a:t> </a:t>
            </a:r>
            <a:r>
              <a:rPr lang="en-US" altLang="nl-NL" sz="2400" b="1" dirty="0" err="1" smtClean="0">
                <a:latin typeface="Arial" panose="020B0604020202020204" pitchFamily="34" charset="0"/>
              </a:rPr>
              <a:t>staan</a:t>
            </a:r>
            <a:r>
              <a:rPr lang="en-US" altLang="nl-NL" sz="2400" b="1" dirty="0" smtClean="0">
                <a:latin typeface="Arial" panose="020B0604020202020204" pitchFamily="34" charset="0"/>
              </a:rPr>
              <a:t> </a:t>
            </a:r>
            <a:r>
              <a:rPr lang="en-US" altLang="nl-NL" sz="2400" b="1" dirty="0" err="1" smtClean="0">
                <a:latin typeface="Arial" panose="020B0604020202020204" pitchFamily="34" charset="0"/>
              </a:rPr>
              <a:t>juichend</a:t>
            </a:r>
            <a:r>
              <a:rPr lang="en-US" altLang="nl-NL" sz="2400" b="1" dirty="0" smtClean="0">
                <a:latin typeface="Arial" panose="020B0604020202020204" pitchFamily="34" charset="0"/>
              </a:rPr>
              <a:t> </a:t>
            </a:r>
            <a:r>
              <a:rPr lang="en-US" altLang="nl-NL" sz="2400" b="1" dirty="0" err="1" smtClean="0">
                <a:latin typeface="Arial" panose="020B0604020202020204" pitchFamily="34" charset="0"/>
              </a:rPr>
              <a:t>langs</a:t>
            </a:r>
            <a:r>
              <a:rPr lang="en-US" altLang="nl-NL" sz="2400" b="1" dirty="0" smtClean="0">
                <a:latin typeface="Arial" panose="020B0604020202020204" pitchFamily="34" charset="0"/>
              </a:rPr>
              <a:t> de </a:t>
            </a:r>
            <a:r>
              <a:rPr lang="en-US" altLang="nl-NL" sz="2400" b="1" dirty="0" err="1" smtClean="0">
                <a:latin typeface="Arial" panose="020B0604020202020204" pitchFamily="34" charset="0"/>
              </a:rPr>
              <a:t>weg</a:t>
            </a:r>
            <a:endParaRPr lang="nl-NL" altLang="nl-NL" sz="2400" b="1" dirty="0" smtClean="0">
              <a:latin typeface="Arial" panose="020B060402020202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833" y="2188375"/>
            <a:ext cx="3055671" cy="430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30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1942 </a:t>
            </a:r>
            <a:r>
              <a:rPr lang="nl-NL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 </a:t>
            </a:r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1945: Japanse bezetting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5496" y="1524000"/>
            <a:ext cx="7560840" cy="507335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l-NL" altLang="nl-NL" sz="2400" b="1" i="1" dirty="0" smtClean="0">
                <a:latin typeface="Arial" panose="020B0604020202020204" pitchFamily="34" charset="0"/>
              </a:rPr>
              <a:t>“Azië</a:t>
            </a:r>
            <a:r>
              <a:rPr lang="en-US" altLang="nl-NL" sz="2400" b="1" i="1" dirty="0" smtClean="0">
                <a:latin typeface="Arial" panose="020B0604020202020204" pitchFamily="34" charset="0"/>
              </a:rPr>
              <a:t> </a:t>
            </a:r>
            <a:r>
              <a:rPr lang="en-US" altLang="nl-NL" sz="2400" b="1" i="1" dirty="0" err="1" smtClean="0">
                <a:latin typeface="Arial" panose="020B0604020202020204" pitchFamily="34" charset="0"/>
              </a:rPr>
              <a:t>voor</a:t>
            </a:r>
            <a:r>
              <a:rPr lang="en-US" altLang="nl-NL" sz="2400" b="1" i="1" dirty="0" smtClean="0">
                <a:latin typeface="Arial" panose="020B0604020202020204" pitchFamily="34" charset="0"/>
              </a:rPr>
              <a:t> de </a:t>
            </a:r>
            <a:r>
              <a:rPr lang="en-US" altLang="nl-NL" sz="2400" b="1" i="1" dirty="0" err="1" smtClean="0">
                <a:latin typeface="Arial" panose="020B0604020202020204" pitchFamily="34" charset="0"/>
              </a:rPr>
              <a:t>Aziaten</a:t>
            </a:r>
            <a:r>
              <a:rPr lang="en-US" altLang="nl-NL" sz="2400" b="1" i="1" dirty="0" smtClean="0">
                <a:latin typeface="Arial" panose="020B0604020202020204" pitchFamily="34" charset="0"/>
              </a:rPr>
              <a:t>”</a:t>
            </a:r>
            <a:r>
              <a:rPr lang="en-US" altLang="nl-NL" sz="2400" b="1" dirty="0" smtClean="0"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nl-NL" sz="2400" b="1" dirty="0" err="1" smtClean="0">
                <a:latin typeface="Arial" panose="020B0604020202020204" pitchFamily="34" charset="0"/>
              </a:rPr>
              <a:t>Gevangen</a:t>
            </a:r>
            <a:r>
              <a:rPr lang="en-US" altLang="nl-NL" sz="2400" b="1" dirty="0" smtClean="0">
                <a:latin typeface="Arial" panose="020B0604020202020204" pitchFamily="34" charset="0"/>
              </a:rPr>
              <a:t> </a:t>
            </a:r>
            <a:r>
              <a:rPr lang="en-US" altLang="nl-NL" sz="2400" b="1" dirty="0" err="1" smtClean="0">
                <a:latin typeface="Arial" panose="020B0604020202020204" pitchFamily="34" charset="0"/>
              </a:rPr>
              <a:t>Soekarno</a:t>
            </a:r>
            <a:r>
              <a:rPr lang="en-US" altLang="nl-NL" sz="2400" b="1" dirty="0" smtClean="0">
                <a:latin typeface="Arial" panose="020B0604020202020204" pitchFamily="34" charset="0"/>
              </a:rPr>
              <a:t> </a:t>
            </a:r>
            <a:r>
              <a:rPr lang="en-US" altLang="nl-NL" sz="2400" b="1" dirty="0" err="1" smtClean="0">
                <a:latin typeface="Arial" panose="020B0604020202020204" pitchFamily="34" charset="0"/>
              </a:rPr>
              <a:t>wordt</a:t>
            </a:r>
            <a:r>
              <a:rPr lang="en-US" altLang="nl-NL" sz="2400" b="1" dirty="0" smtClean="0">
                <a:latin typeface="Arial" panose="020B0604020202020204" pitchFamily="34" charset="0"/>
              </a:rPr>
              <a:t> </a:t>
            </a:r>
            <a:r>
              <a:rPr lang="en-US" altLang="nl-NL" sz="2400" b="1" dirty="0" err="1" smtClean="0">
                <a:latin typeface="Arial" panose="020B0604020202020204" pitchFamily="34" charset="0"/>
              </a:rPr>
              <a:t>vrijgelaten</a:t>
            </a:r>
            <a:endParaRPr lang="en-US" altLang="nl-NL" sz="2400" b="1" dirty="0" smtClean="0">
              <a:latin typeface="Arial" panose="020B0604020202020204" pitchFamily="34" charset="0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nl-NL" sz="2400" b="1" dirty="0" err="1" smtClean="0">
                <a:latin typeface="Arial" panose="020B0604020202020204" pitchFamily="34" charset="0"/>
              </a:rPr>
              <a:t>Werkt</a:t>
            </a:r>
            <a:r>
              <a:rPr lang="en-US" altLang="nl-NL" sz="2400" b="1" dirty="0" smtClean="0">
                <a:latin typeface="Arial" panose="020B0604020202020204" pitchFamily="34" charset="0"/>
              </a:rPr>
              <a:t> </a:t>
            </a:r>
            <a:r>
              <a:rPr lang="en-US" altLang="nl-NL" sz="2400" b="1" dirty="0" err="1" smtClean="0">
                <a:latin typeface="Arial" panose="020B0604020202020204" pitchFamily="34" charset="0"/>
              </a:rPr>
              <a:t>samen</a:t>
            </a:r>
            <a:r>
              <a:rPr lang="en-US" altLang="nl-NL" sz="2400" b="1" dirty="0" smtClean="0">
                <a:latin typeface="Arial" panose="020B0604020202020204" pitchFamily="34" charset="0"/>
              </a:rPr>
              <a:t> met de </a:t>
            </a:r>
            <a:r>
              <a:rPr lang="en-US" altLang="nl-NL" sz="2400" b="1" dirty="0" err="1" smtClean="0">
                <a:latin typeface="Arial" panose="020B0604020202020204" pitchFamily="34" charset="0"/>
              </a:rPr>
              <a:t>Japanners</a:t>
            </a:r>
            <a:endParaRPr lang="en-US" altLang="nl-NL" sz="2400" b="1" dirty="0" smtClean="0">
              <a:latin typeface="Arial" panose="020B0604020202020204" pitchFamily="34" charset="0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nl-NL" sz="2400" b="1" dirty="0" err="1" smtClean="0">
                <a:latin typeface="Arial" panose="020B0604020202020204" pitchFamily="34" charset="0"/>
              </a:rPr>
              <a:t>Hoopt</a:t>
            </a:r>
            <a:r>
              <a:rPr lang="en-US" altLang="nl-NL" sz="2400" b="1" dirty="0" smtClean="0">
                <a:latin typeface="Arial" panose="020B0604020202020204" pitchFamily="34" charset="0"/>
              </a:rPr>
              <a:t> op </a:t>
            </a:r>
            <a:r>
              <a:rPr lang="en-US" altLang="nl-NL" sz="2400" b="1" dirty="0" err="1" smtClean="0">
                <a:latin typeface="Arial" panose="020B0604020202020204" pitchFamily="34" charset="0"/>
              </a:rPr>
              <a:t>Japanse</a:t>
            </a:r>
            <a:r>
              <a:rPr lang="en-US" altLang="nl-NL" sz="2400" b="1" dirty="0" smtClean="0">
                <a:latin typeface="Arial" panose="020B0604020202020204" pitchFamily="34" charset="0"/>
              </a:rPr>
              <a:t> </a:t>
            </a:r>
            <a:r>
              <a:rPr lang="en-US" altLang="nl-NL" sz="2400" b="1" dirty="0" err="1" smtClean="0">
                <a:latin typeface="Arial" panose="020B0604020202020204" pitchFamily="34" charset="0"/>
              </a:rPr>
              <a:t>steun</a:t>
            </a:r>
            <a:r>
              <a:rPr lang="en-US" altLang="nl-NL" sz="2400" b="1" dirty="0" smtClean="0">
                <a:latin typeface="Arial" panose="020B0604020202020204" pitchFamily="34" charset="0"/>
              </a:rPr>
              <a:t> </a:t>
            </a:r>
            <a:r>
              <a:rPr lang="en-US" altLang="nl-NL" sz="2400" b="1" dirty="0" err="1" smtClean="0">
                <a:latin typeface="Arial" panose="020B0604020202020204" pitchFamily="34" charset="0"/>
              </a:rPr>
              <a:t>bij</a:t>
            </a:r>
            <a:r>
              <a:rPr lang="en-US" altLang="nl-NL" sz="2400" b="1" dirty="0" smtClean="0">
                <a:latin typeface="Arial" panose="020B0604020202020204" pitchFamily="34" charset="0"/>
              </a:rPr>
              <a:t> </a:t>
            </a:r>
            <a:r>
              <a:rPr lang="en-US" altLang="nl-NL" sz="2400" b="1" dirty="0" err="1" smtClean="0">
                <a:latin typeface="Arial" panose="020B0604020202020204" pitchFamily="34" charset="0"/>
              </a:rPr>
              <a:t>onafhankelijkheid</a:t>
            </a:r>
            <a:endParaRPr lang="en-US" altLang="nl-NL" sz="2400" b="1" dirty="0" smtClean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nl-NL" sz="2400" b="1" dirty="0" err="1" smtClean="0">
                <a:latin typeface="Arial" panose="020B0604020202020204" pitchFamily="34" charset="0"/>
              </a:rPr>
              <a:t>Nederlandse</a:t>
            </a:r>
            <a:r>
              <a:rPr lang="en-US" altLang="nl-NL" sz="2400" b="1" dirty="0" smtClean="0">
                <a:latin typeface="Arial" panose="020B0604020202020204" pitchFamily="34" charset="0"/>
              </a:rPr>
              <a:t> </a:t>
            </a:r>
            <a:r>
              <a:rPr lang="en-US" altLang="nl-NL" sz="2400" b="1" dirty="0" err="1" smtClean="0">
                <a:latin typeface="Arial" panose="020B0604020202020204" pitchFamily="34" charset="0"/>
              </a:rPr>
              <a:t>sporen</a:t>
            </a:r>
            <a:r>
              <a:rPr lang="en-US" altLang="nl-NL" sz="2400" b="1" dirty="0" smtClean="0">
                <a:latin typeface="Arial" panose="020B0604020202020204" pitchFamily="34" charset="0"/>
              </a:rPr>
              <a:t> </a:t>
            </a:r>
            <a:r>
              <a:rPr lang="en-US" altLang="nl-NL" sz="2400" b="1" dirty="0" err="1" smtClean="0">
                <a:latin typeface="Arial" panose="020B0604020202020204" pitchFamily="34" charset="0"/>
              </a:rPr>
              <a:t>uitwissen</a:t>
            </a:r>
            <a:endParaRPr lang="en-US" altLang="nl-NL" sz="2400" b="1" dirty="0" smtClean="0">
              <a:latin typeface="Arial" panose="020B0604020202020204" pitchFamily="34" charset="0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nl-NL" sz="2400" b="1" dirty="0" smtClean="0">
                <a:latin typeface="Arial" panose="020B0604020202020204" pitchFamily="34" charset="0"/>
              </a:rPr>
              <a:t>Batavia </a:t>
            </a:r>
            <a:r>
              <a:rPr lang="en-US" altLang="nl-NL" sz="2400" b="1" dirty="0" smtClean="0">
                <a:latin typeface="Arial" panose="020B0604020202020204" pitchFamily="34" charset="0"/>
                <a:sym typeface="Wingdings" panose="05000000000000000000" pitchFamily="2" charset="2"/>
              </a:rPr>
              <a:t> Jakarta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nl-NL" sz="2400" b="1" dirty="0" err="1" smtClean="0">
                <a:latin typeface="Arial" panose="020B0604020202020204" pitchFamily="34" charset="0"/>
                <a:sym typeface="Wingdings" panose="05000000000000000000" pitchFamily="2" charset="2"/>
              </a:rPr>
              <a:t>Nederlandse</a:t>
            </a:r>
            <a:r>
              <a:rPr lang="en-US" altLang="nl-NL" sz="2400" b="1" dirty="0" smtClean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nl-NL" sz="2400" b="1" dirty="0" err="1" smtClean="0">
                <a:latin typeface="Arial" panose="020B0604020202020204" pitchFamily="34" charset="0"/>
                <a:sym typeface="Wingdings" panose="05000000000000000000" pitchFamily="2" charset="2"/>
              </a:rPr>
              <a:t>taal</a:t>
            </a:r>
            <a:r>
              <a:rPr lang="en-US" altLang="nl-NL" sz="2400" b="1" dirty="0" smtClean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nl-NL" sz="2400" b="1" dirty="0" err="1" smtClean="0">
                <a:latin typeface="Arial" panose="020B0604020202020204" pitchFamily="34" charset="0"/>
                <a:sym typeface="Wingdings" panose="05000000000000000000" pitchFamily="2" charset="2"/>
              </a:rPr>
              <a:t>verboden</a:t>
            </a:r>
            <a:endParaRPr lang="en-US" altLang="nl-NL" sz="2400" b="1" dirty="0" smtClean="0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nl-NL" sz="2400" b="1" dirty="0" err="1" smtClean="0">
                <a:latin typeface="Arial" panose="020B0604020202020204" pitchFamily="34" charset="0"/>
                <a:sym typeface="Wingdings" panose="05000000000000000000" pitchFamily="2" charset="2"/>
              </a:rPr>
              <a:t>Standbeeld</a:t>
            </a:r>
            <a:r>
              <a:rPr lang="en-US" altLang="nl-NL" sz="2400" b="1" dirty="0" smtClean="0">
                <a:latin typeface="Arial" panose="020B0604020202020204" pitchFamily="34" charset="0"/>
                <a:sym typeface="Wingdings" panose="05000000000000000000" pitchFamily="2" charset="2"/>
              </a:rPr>
              <a:t> van Coen </a:t>
            </a:r>
            <a:r>
              <a:rPr lang="en-US" altLang="nl-NL" sz="2400" b="1" dirty="0" err="1" smtClean="0">
                <a:latin typeface="Arial" panose="020B0604020202020204" pitchFamily="34" charset="0"/>
                <a:sym typeface="Wingdings" panose="05000000000000000000" pitchFamily="2" charset="2"/>
              </a:rPr>
              <a:t>omver</a:t>
            </a:r>
            <a:r>
              <a:rPr lang="en-US" altLang="nl-NL" sz="2400" b="1" dirty="0" smtClean="0">
                <a:latin typeface="Arial" panose="020B0604020202020204" pitchFamily="34" charset="0"/>
              </a:rPr>
              <a:t> </a:t>
            </a:r>
            <a:endParaRPr lang="nl-NL" altLang="nl-NL" sz="2400" b="1" dirty="0" smtClean="0">
              <a:latin typeface="Arial" panose="020B060402020202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216" y="1268760"/>
            <a:ext cx="1615511" cy="227536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855" y="4428433"/>
            <a:ext cx="3087095" cy="215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69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1942 </a:t>
            </a:r>
            <a:r>
              <a:rPr lang="nl-NL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 </a:t>
            </a:r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1945: Japanse bezetting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502" y="2276872"/>
            <a:ext cx="3625458" cy="273630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33" y="4155810"/>
            <a:ext cx="4628515" cy="244154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114" y="3562349"/>
            <a:ext cx="4739364" cy="290165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198" y="3568742"/>
            <a:ext cx="4503274" cy="3134972"/>
          </a:xfrm>
          <a:prstGeom prst="rect">
            <a:avLst/>
          </a:prstGeom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5496" y="1524000"/>
            <a:ext cx="8610600" cy="507335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l-NL" altLang="nl-NL" sz="2400" b="1" dirty="0" smtClean="0">
                <a:latin typeface="Arial" panose="020B0604020202020204" pitchFamily="34" charset="0"/>
              </a:rPr>
              <a:t>Nederlanders </a:t>
            </a:r>
            <a:r>
              <a:rPr lang="nl-NL" altLang="nl-NL" sz="2400" b="1" dirty="0">
                <a:latin typeface="Arial" panose="020B0604020202020204" pitchFamily="34" charset="0"/>
              </a:rPr>
              <a:t>en Indonesiërs </a:t>
            </a:r>
            <a:r>
              <a:rPr lang="nl-NL" altLang="nl-NL" sz="2400" b="1" dirty="0" smtClean="0">
                <a:latin typeface="Arial" panose="020B0604020202020204" pitchFamily="34" charset="0"/>
              </a:rPr>
              <a:t>onderdrukt en uitgebuit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nl-NL" sz="2400" b="1" dirty="0" err="1" smtClean="0">
                <a:latin typeface="Arial" panose="020B0604020202020204" pitchFamily="34" charset="0"/>
              </a:rPr>
              <a:t>Internering</a:t>
            </a:r>
            <a:r>
              <a:rPr lang="en-US" altLang="nl-NL" sz="2400" b="1" dirty="0" smtClean="0">
                <a:latin typeface="Arial" panose="020B0604020202020204" pitchFamily="34" charset="0"/>
              </a:rPr>
              <a:t> in </a:t>
            </a:r>
            <a:r>
              <a:rPr lang="en-US" altLang="nl-NL" sz="2400" b="1" dirty="0" err="1" smtClean="0">
                <a:latin typeface="Arial" panose="020B0604020202020204" pitchFamily="34" charset="0"/>
              </a:rPr>
              <a:t>jappenkampen</a:t>
            </a:r>
            <a:r>
              <a:rPr lang="en-US" altLang="nl-NL" sz="2400" b="1" dirty="0" smtClean="0">
                <a:latin typeface="Arial" panose="020B0604020202020204" pitchFamily="34" charset="0"/>
              </a:rPr>
              <a:t> </a:t>
            </a:r>
            <a:endParaRPr lang="nl-NL" altLang="nl-NL" sz="2400" b="1" dirty="0" smtClean="0">
              <a:latin typeface="Arial" panose="020B0604020202020204" pitchFamily="34" charset="0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nl-NL" sz="2400" b="1" dirty="0" err="1" smtClean="0">
                <a:latin typeface="Arial" panose="020B0604020202020204" pitchFamily="34" charset="0"/>
              </a:rPr>
              <a:t>Dwangarbeid</a:t>
            </a:r>
            <a:r>
              <a:rPr lang="en-US" altLang="nl-NL" sz="2400" b="1" dirty="0" smtClean="0">
                <a:latin typeface="Arial" panose="020B0604020202020204" pitchFamily="34" charset="0"/>
              </a:rPr>
              <a:t>: </a:t>
            </a:r>
            <a:r>
              <a:rPr lang="en-US" altLang="nl-NL" sz="2400" b="1" dirty="0" err="1" smtClean="0">
                <a:latin typeface="Arial" panose="020B0604020202020204" pitchFamily="34" charset="0"/>
              </a:rPr>
              <a:t>Birmaspoorlijn</a:t>
            </a:r>
            <a:endParaRPr lang="en-US" altLang="nl-NL" sz="2400" b="1" dirty="0" smtClean="0">
              <a:latin typeface="Arial" panose="020B0604020202020204" pitchFamily="34" charset="0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nl-NL" sz="2400" b="1" dirty="0" smtClean="0">
                <a:latin typeface="Arial" panose="020B0604020202020204" pitchFamily="34" charset="0"/>
              </a:rPr>
              <a:t>‘</a:t>
            </a:r>
            <a:r>
              <a:rPr lang="en-US" altLang="nl-NL" sz="2400" b="1" dirty="0" err="1" smtClean="0">
                <a:latin typeface="Arial" panose="020B0604020202020204" pitchFamily="34" charset="0"/>
              </a:rPr>
              <a:t>Troostmeisjes</a:t>
            </a:r>
            <a:r>
              <a:rPr lang="en-US" altLang="nl-NL" sz="2400" b="1" dirty="0" smtClean="0">
                <a:latin typeface="Arial" panose="020B0604020202020204" pitchFamily="34" charset="0"/>
              </a:rPr>
              <a:t>’ </a:t>
            </a:r>
          </a:p>
          <a:p>
            <a:pPr>
              <a:lnSpc>
                <a:spcPct val="150000"/>
              </a:lnSpc>
            </a:pPr>
            <a:r>
              <a:rPr lang="en-US" altLang="nl-NL" sz="2400" b="1" dirty="0" err="1" smtClean="0">
                <a:latin typeface="Arial" panose="020B0604020202020204" pitchFamily="34" charset="0"/>
              </a:rPr>
              <a:t>Voedsel</a:t>
            </a:r>
            <a:r>
              <a:rPr lang="en-US" altLang="nl-NL" sz="2400" b="1" dirty="0" smtClean="0">
                <a:latin typeface="Arial" panose="020B0604020202020204" pitchFamily="34" charset="0"/>
              </a:rPr>
              <a:t> </a:t>
            </a:r>
            <a:r>
              <a:rPr lang="en-US" altLang="nl-NL" sz="2400" b="1" dirty="0" err="1" smtClean="0">
                <a:latin typeface="Arial" panose="020B0604020202020204" pitchFamily="34" charset="0"/>
              </a:rPr>
              <a:t>en</a:t>
            </a:r>
            <a:r>
              <a:rPr lang="en-US" altLang="nl-NL" sz="2400" b="1" dirty="0" smtClean="0">
                <a:latin typeface="Arial" panose="020B0604020202020204" pitchFamily="34" charset="0"/>
              </a:rPr>
              <a:t> </a:t>
            </a:r>
            <a:r>
              <a:rPr lang="en-US" altLang="nl-NL" sz="2400" b="1" dirty="0" err="1" smtClean="0">
                <a:latin typeface="Arial" panose="020B0604020202020204" pitchFamily="34" charset="0"/>
              </a:rPr>
              <a:t>grondstoffen</a:t>
            </a:r>
            <a:r>
              <a:rPr lang="en-US" altLang="nl-NL" sz="2400" b="1" dirty="0" smtClean="0">
                <a:latin typeface="Arial" panose="020B0604020202020204" pitchFamily="34" charset="0"/>
              </a:rPr>
              <a:t> </a:t>
            </a:r>
            <a:r>
              <a:rPr lang="en-US" altLang="nl-NL" sz="2400" b="1" dirty="0" err="1" smtClean="0">
                <a:latin typeface="Arial" panose="020B0604020202020204" pitchFamily="34" charset="0"/>
              </a:rPr>
              <a:t>naar</a:t>
            </a:r>
            <a:r>
              <a:rPr lang="en-US" altLang="nl-NL" sz="2400" b="1" dirty="0" smtClean="0">
                <a:latin typeface="Arial" panose="020B0604020202020204" pitchFamily="34" charset="0"/>
              </a:rPr>
              <a:t> Japan</a:t>
            </a:r>
            <a:endParaRPr lang="nl-NL" altLang="nl-NL" sz="2400" b="1" dirty="0">
              <a:latin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nl-NL" sz="2400" b="1" dirty="0" smtClean="0">
                <a:latin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en-US" altLang="nl-NL" sz="2400" b="1" dirty="0" err="1" smtClean="0">
                <a:latin typeface="Arial" panose="020B0604020202020204" pitchFamily="34" charset="0"/>
              </a:rPr>
              <a:t>Dood</a:t>
            </a:r>
            <a:r>
              <a:rPr lang="en-US" altLang="nl-NL" sz="2400" b="1" dirty="0" smtClean="0">
                <a:latin typeface="Arial" panose="020B0604020202020204" pitchFamily="34" charset="0"/>
              </a:rPr>
              <a:t> door </a:t>
            </a:r>
            <a:r>
              <a:rPr lang="en-US" altLang="nl-NL" sz="2400" b="1" dirty="0" err="1" smtClean="0">
                <a:latin typeface="Arial" panose="020B0604020202020204" pitchFamily="34" charset="0"/>
              </a:rPr>
              <a:t>honger</a:t>
            </a:r>
            <a:r>
              <a:rPr lang="en-US" altLang="nl-NL" sz="2400" b="1" dirty="0" smtClean="0">
                <a:latin typeface="Arial" panose="020B0604020202020204" pitchFamily="34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nl-NL" sz="2400" b="1" dirty="0" smtClean="0">
                <a:latin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en-US" altLang="nl-NL" sz="2400" b="1" dirty="0" err="1" smtClean="0">
                <a:latin typeface="Arial" panose="020B0604020202020204" pitchFamily="34" charset="0"/>
              </a:rPr>
              <a:t>Dood</a:t>
            </a:r>
            <a:r>
              <a:rPr lang="en-US" altLang="nl-NL" sz="2400" b="1" dirty="0" smtClean="0">
                <a:latin typeface="Arial" panose="020B0604020202020204" pitchFamily="34" charset="0"/>
              </a:rPr>
              <a:t> door </a:t>
            </a:r>
            <a:r>
              <a:rPr lang="en-US" altLang="nl-NL" sz="2400" b="1" dirty="0" err="1" smtClean="0">
                <a:latin typeface="Arial" panose="020B0604020202020204" pitchFamily="34" charset="0"/>
              </a:rPr>
              <a:t>uitputting</a:t>
            </a:r>
            <a:endParaRPr lang="en-US" altLang="nl-NL" sz="2400" b="1" dirty="0">
              <a:latin typeface="Arial" panose="020B0604020202020204" pitchFamily="34" charset="0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altLang="nl-NL" sz="2400" b="1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43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1945: Indonesische onafhankelijkheid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117" y="1461204"/>
            <a:ext cx="2663979" cy="355197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476444"/>
            <a:ext cx="4794163" cy="312090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24" y="1556792"/>
            <a:ext cx="2785980" cy="19694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036" y="3915783"/>
            <a:ext cx="3013255" cy="2789414"/>
          </a:xfrm>
          <a:prstGeom prst="rect">
            <a:avLst/>
          </a:prstGeom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5496" y="1524000"/>
            <a:ext cx="8280920" cy="507335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l-NL" altLang="nl-NL" sz="2400" b="1" dirty="0" smtClean="0">
                <a:latin typeface="Arial" panose="020B0604020202020204" pitchFamily="34" charset="0"/>
              </a:rPr>
              <a:t>15 augustus 1945: Japan capituleert</a:t>
            </a:r>
          </a:p>
          <a:p>
            <a:pPr>
              <a:lnSpc>
                <a:spcPct val="150000"/>
              </a:lnSpc>
            </a:pPr>
            <a:r>
              <a:rPr lang="en-US" altLang="nl-NL" sz="2400" b="1" dirty="0" err="1" smtClean="0">
                <a:latin typeface="Arial" panose="020B0604020202020204" pitchFamily="34" charset="0"/>
              </a:rPr>
              <a:t>Soekarno</a:t>
            </a:r>
            <a:r>
              <a:rPr lang="en-US" altLang="nl-NL" sz="2400" b="1" dirty="0" smtClean="0">
                <a:latin typeface="Arial" panose="020B0604020202020204" pitchFamily="34" charset="0"/>
              </a:rPr>
              <a:t> </a:t>
            </a:r>
            <a:r>
              <a:rPr lang="en-US" altLang="nl-NL" sz="2400" b="1" dirty="0" err="1" smtClean="0">
                <a:latin typeface="Arial" panose="020B0604020202020204" pitchFamily="34" charset="0"/>
              </a:rPr>
              <a:t>roept</a:t>
            </a:r>
            <a:r>
              <a:rPr lang="en-US" altLang="nl-NL" sz="2400" b="1" dirty="0" smtClean="0">
                <a:latin typeface="Arial" panose="020B0604020202020204" pitchFamily="34" charset="0"/>
              </a:rPr>
              <a:t> de </a:t>
            </a:r>
            <a:r>
              <a:rPr lang="en-US" altLang="nl-NL" sz="2400" b="1" dirty="0" err="1" smtClean="0">
                <a:latin typeface="Arial" panose="020B0604020202020204" pitchFamily="34" charset="0"/>
              </a:rPr>
              <a:t>onafhankelijkheid</a:t>
            </a:r>
            <a:r>
              <a:rPr lang="en-US" altLang="nl-NL" sz="2400" b="1" dirty="0" smtClean="0">
                <a:latin typeface="Arial" panose="020B0604020202020204" pitchFamily="34" charset="0"/>
              </a:rPr>
              <a:t> </a:t>
            </a:r>
            <a:r>
              <a:rPr lang="en-US" altLang="nl-NL" sz="2400" b="1" dirty="0" err="1" smtClean="0">
                <a:latin typeface="Arial" panose="020B0604020202020204" pitchFamily="34" charset="0"/>
              </a:rPr>
              <a:t>uit</a:t>
            </a:r>
            <a:endParaRPr lang="en-US" altLang="nl-NL" sz="2400" b="1" dirty="0" smtClean="0">
              <a:latin typeface="Arial" panose="020B0604020202020204" pitchFamily="34" charset="0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nl-NL" sz="2400" b="1" dirty="0">
                <a:latin typeface="Arial" panose="020B0604020202020204" pitchFamily="34" charset="0"/>
              </a:rPr>
              <a:t>17 </a:t>
            </a:r>
            <a:r>
              <a:rPr lang="en-US" altLang="nl-NL" sz="2400" b="1" dirty="0" err="1" smtClean="0">
                <a:latin typeface="Arial" panose="020B0604020202020204" pitchFamily="34" charset="0"/>
              </a:rPr>
              <a:t>augustus</a:t>
            </a:r>
            <a:r>
              <a:rPr lang="en-US" altLang="nl-NL" sz="2400" b="1" dirty="0" smtClean="0">
                <a:latin typeface="Arial" panose="020B0604020202020204" pitchFamily="34" charset="0"/>
              </a:rPr>
              <a:t>: </a:t>
            </a:r>
            <a:r>
              <a:rPr lang="en-US" altLang="nl-NL" sz="2400" b="1" i="1" dirty="0" err="1" smtClean="0">
                <a:latin typeface="Arial" panose="020B0604020202020204" pitchFamily="34" charset="0"/>
              </a:rPr>
              <a:t>Proklamasi</a:t>
            </a:r>
            <a:endParaRPr lang="en-US" altLang="nl-NL" sz="2400" b="1" i="1" dirty="0" smtClean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nl-NL" sz="2400" b="1" dirty="0" err="1" smtClean="0">
                <a:latin typeface="Arial" panose="020B0604020202020204" pitchFamily="34" charset="0"/>
              </a:rPr>
              <a:t>Tijd</a:t>
            </a:r>
            <a:r>
              <a:rPr lang="en-US" altLang="nl-NL" sz="2400" b="1" dirty="0" smtClean="0">
                <a:latin typeface="Arial" panose="020B0604020202020204" pitchFamily="34" charset="0"/>
              </a:rPr>
              <a:t> van chaos</a:t>
            </a:r>
            <a:endParaRPr lang="nl-NL" altLang="nl-NL" sz="2400" b="1" dirty="0" smtClean="0">
              <a:latin typeface="Arial" panose="020B0604020202020204" pitchFamily="34" charset="0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nl-NL" sz="2400" b="1" dirty="0" smtClean="0">
                <a:latin typeface="Arial" panose="020B0604020202020204" pitchFamily="34" charset="0"/>
              </a:rPr>
              <a:t>Japan </a:t>
            </a:r>
            <a:r>
              <a:rPr lang="en-US" altLang="nl-NL" sz="2400" b="1" dirty="0" err="1" smtClean="0">
                <a:latin typeface="Arial" panose="020B0604020202020204" pitchFamily="34" charset="0"/>
              </a:rPr>
              <a:t>heeft</a:t>
            </a:r>
            <a:r>
              <a:rPr lang="en-US" altLang="nl-NL" sz="2400" b="1" dirty="0" smtClean="0">
                <a:latin typeface="Arial" panose="020B0604020202020204" pitchFamily="34" charset="0"/>
              </a:rPr>
              <a:t> </a:t>
            </a:r>
            <a:r>
              <a:rPr lang="en-US" altLang="nl-NL" sz="2400" b="1" dirty="0" err="1" smtClean="0">
                <a:latin typeface="Arial" panose="020B0604020202020204" pitchFamily="34" charset="0"/>
              </a:rPr>
              <a:t>geen</a:t>
            </a:r>
            <a:r>
              <a:rPr lang="en-US" altLang="nl-NL" sz="2400" b="1" dirty="0" smtClean="0">
                <a:latin typeface="Arial" panose="020B0604020202020204" pitchFamily="34" charset="0"/>
              </a:rPr>
              <a:t> </a:t>
            </a:r>
            <a:r>
              <a:rPr lang="en-US" altLang="nl-NL" sz="2400" b="1" dirty="0" err="1" smtClean="0">
                <a:latin typeface="Arial" panose="020B0604020202020204" pitchFamily="34" charset="0"/>
              </a:rPr>
              <a:t>macht</a:t>
            </a:r>
            <a:r>
              <a:rPr lang="en-US" altLang="nl-NL" sz="2400" b="1" dirty="0" smtClean="0">
                <a:latin typeface="Arial" panose="020B0604020202020204" pitchFamily="34" charset="0"/>
              </a:rPr>
              <a:t> </a:t>
            </a:r>
            <a:r>
              <a:rPr lang="en-US" altLang="nl-NL" sz="2400" b="1" dirty="0" err="1" smtClean="0">
                <a:latin typeface="Arial" panose="020B0604020202020204" pitchFamily="34" charset="0"/>
              </a:rPr>
              <a:t>meer</a:t>
            </a:r>
            <a:endParaRPr lang="nl-NL" altLang="nl-NL" sz="2400" b="1" dirty="0" smtClean="0">
              <a:latin typeface="Arial" panose="020B0604020202020204" pitchFamily="34" charset="0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nl-NL" sz="2400" b="1" dirty="0" smtClean="0">
                <a:latin typeface="Arial" panose="020B0604020202020204" pitchFamily="34" charset="0"/>
              </a:rPr>
              <a:t>Nederland </a:t>
            </a:r>
            <a:r>
              <a:rPr lang="en-US" altLang="nl-NL" sz="2400" b="1" dirty="0" err="1">
                <a:latin typeface="Arial" panose="020B0604020202020204" pitchFamily="34" charset="0"/>
              </a:rPr>
              <a:t>heeft</a:t>
            </a:r>
            <a:r>
              <a:rPr lang="en-US" altLang="nl-NL" sz="2400" b="1" dirty="0">
                <a:latin typeface="Arial" panose="020B0604020202020204" pitchFamily="34" charset="0"/>
              </a:rPr>
              <a:t> </a:t>
            </a:r>
            <a:r>
              <a:rPr lang="en-US" altLang="nl-NL" sz="2400" b="1" dirty="0" err="1">
                <a:latin typeface="Arial" panose="020B0604020202020204" pitchFamily="34" charset="0"/>
              </a:rPr>
              <a:t>geen</a:t>
            </a:r>
            <a:r>
              <a:rPr lang="en-US" altLang="nl-NL" sz="2400" b="1" dirty="0">
                <a:latin typeface="Arial" panose="020B0604020202020204" pitchFamily="34" charset="0"/>
              </a:rPr>
              <a:t> </a:t>
            </a:r>
            <a:r>
              <a:rPr lang="en-US" altLang="nl-NL" sz="2400" b="1" dirty="0" err="1">
                <a:latin typeface="Arial" panose="020B0604020202020204" pitchFamily="34" charset="0"/>
              </a:rPr>
              <a:t>macht</a:t>
            </a:r>
            <a:r>
              <a:rPr lang="en-US" altLang="nl-NL" sz="2400" b="1" dirty="0">
                <a:latin typeface="Arial" panose="020B0604020202020204" pitchFamily="34" charset="0"/>
              </a:rPr>
              <a:t> </a:t>
            </a:r>
            <a:r>
              <a:rPr lang="en-US" altLang="nl-NL" sz="2400" b="1" dirty="0" err="1">
                <a:latin typeface="Arial" panose="020B0604020202020204" pitchFamily="34" charset="0"/>
              </a:rPr>
              <a:t>meer</a:t>
            </a:r>
            <a:endParaRPr lang="en-US" altLang="nl-NL" sz="2400" b="1" dirty="0" smtClean="0">
              <a:latin typeface="Arial" panose="020B0604020202020204" pitchFamily="34" charset="0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nl-NL" sz="2400" b="1" i="1" dirty="0" err="1" smtClean="0">
                <a:latin typeface="Arial" panose="020B0604020202020204" pitchFamily="34" charset="0"/>
              </a:rPr>
              <a:t>Bersiap</a:t>
            </a:r>
            <a:endParaRPr lang="nl-NL" altLang="nl-NL" sz="2400" b="1" i="1" dirty="0" smtClean="0">
              <a:latin typeface="Arial" panose="020B0604020202020204" pitchFamily="34" charset="0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89" y="2883044"/>
            <a:ext cx="3386543" cy="242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3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1945: Indonesische onafhankelijkheid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68960"/>
            <a:ext cx="2500827" cy="350982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40" y="2420888"/>
            <a:ext cx="2893634" cy="4340452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124" y="3068959"/>
            <a:ext cx="2516544" cy="3509825"/>
          </a:xfrm>
          <a:prstGeom prst="rect">
            <a:avLst/>
          </a:prstGeom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5496" y="1196752"/>
            <a:ext cx="7920880" cy="39932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l-NL" altLang="nl-NL" sz="2400" b="1" dirty="0" smtClean="0">
                <a:latin typeface="Arial" panose="020B0604020202020204" pitchFamily="34" charset="0"/>
              </a:rPr>
              <a:t>Nederland accepteert de onafhankelijkheid niet</a:t>
            </a:r>
          </a:p>
          <a:p>
            <a:pPr>
              <a:lnSpc>
                <a:spcPct val="150000"/>
              </a:lnSpc>
            </a:pPr>
            <a:r>
              <a:rPr lang="en-US" altLang="nl-NL" sz="2400" b="1" dirty="0" smtClean="0">
                <a:latin typeface="Arial" panose="020B0604020202020204" pitchFamily="34" charset="0"/>
              </a:rPr>
              <a:t>Nederland </a:t>
            </a:r>
            <a:r>
              <a:rPr lang="en-US" altLang="nl-NL" sz="2400" b="1" dirty="0" err="1" smtClean="0">
                <a:latin typeface="Arial" panose="020B0604020202020204" pitchFamily="34" charset="0"/>
              </a:rPr>
              <a:t>wil</a:t>
            </a:r>
            <a:r>
              <a:rPr lang="en-US" altLang="nl-NL" sz="2400" b="1" dirty="0" smtClean="0">
                <a:latin typeface="Arial" panose="020B0604020202020204" pitchFamily="34" charset="0"/>
              </a:rPr>
              <a:t> </a:t>
            </a:r>
            <a:r>
              <a:rPr lang="en-US" altLang="nl-NL" sz="2400" b="1" dirty="0" err="1" smtClean="0">
                <a:latin typeface="Arial" panose="020B0604020202020204" pitchFamily="34" charset="0"/>
              </a:rPr>
              <a:t>weer</a:t>
            </a:r>
            <a:r>
              <a:rPr lang="en-US" altLang="nl-NL" sz="2400" b="1" dirty="0" smtClean="0">
                <a:latin typeface="Arial" panose="020B0604020202020204" pitchFamily="34" charset="0"/>
              </a:rPr>
              <a:t> </a:t>
            </a:r>
            <a:r>
              <a:rPr lang="en-US" altLang="nl-NL" sz="2400" b="1" dirty="0" err="1" smtClean="0">
                <a:latin typeface="Arial" panose="020B0604020202020204" pitchFamily="34" charset="0"/>
              </a:rPr>
              <a:t>kolonisator</a:t>
            </a:r>
            <a:r>
              <a:rPr lang="en-US" altLang="nl-NL" sz="2400" b="1" dirty="0" smtClean="0">
                <a:latin typeface="Arial" panose="020B0604020202020204" pitchFamily="34" charset="0"/>
              </a:rPr>
              <a:t> </a:t>
            </a:r>
            <a:r>
              <a:rPr lang="en-US" altLang="nl-NL" sz="2400" b="1" dirty="0" err="1" smtClean="0">
                <a:latin typeface="Arial" panose="020B0604020202020204" pitchFamily="34" charset="0"/>
              </a:rPr>
              <a:t>worden</a:t>
            </a:r>
            <a:endParaRPr lang="nl-NL" altLang="nl-NL" sz="2400" b="1" dirty="0" smtClean="0">
              <a:latin typeface="Arial" panose="020B0604020202020204" pitchFamily="34" charset="0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nl-NL" sz="2400" b="1" dirty="0" smtClean="0">
                <a:latin typeface="Arial" panose="020B0604020202020204" pitchFamily="34" charset="0"/>
              </a:rPr>
              <a:t>Indonesië </a:t>
            </a:r>
            <a:r>
              <a:rPr lang="nl-NL" altLang="nl-NL" sz="2400" b="1" dirty="0">
                <a:latin typeface="Arial" panose="020B0604020202020204" pitchFamily="34" charset="0"/>
              </a:rPr>
              <a:t>kan niet zelfstandig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nl-NL" sz="2400" b="1" dirty="0">
                <a:latin typeface="Arial" panose="020B0604020202020204" pitchFamily="34" charset="0"/>
              </a:rPr>
              <a:t>Soekarno is een verrader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nl-NL" sz="2400" b="1" dirty="0">
                <a:latin typeface="Arial" panose="020B0604020202020204" pitchFamily="34" charset="0"/>
              </a:rPr>
              <a:t>Inkomsten Indonesië</a:t>
            </a:r>
            <a:r>
              <a:rPr lang="nl-NL" altLang="nl-NL" sz="2400" b="1" dirty="0" smtClean="0">
                <a:latin typeface="Arial" panose="020B0604020202020204" pitchFamily="34" charset="0"/>
              </a:rPr>
              <a:t> </a:t>
            </a:r>
            <a:r>
              <a:rPr lang="nl-NL" altLang="nl-NL" sz="2400" b="1" dirty="0">
                <a:latin typeface="Arial" panose="020B0604020202020204" pitchFamily="34" charset="0"/>
              </a:rPr>
              <a:t>belangrijk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231" y="3068960"/>
            <a:ext cx="2625348" cy="3509824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484" y="2496472"/>
            <a:ext cx="3517004" cy="3861221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191" y="1943214"/>
            <a:ext cx="2785689" cy="417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9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1945: Indonesische onafhankelijkheid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5496" y="1196752"/>
            <a:ext cx="6840760" cy="537446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l-NL" altLang="nl-NL" sz="2400" b="1" dirty="0" smtClean="0">
                <a:latin typeface="Arial" panose="020B0604020202020204" pitchFamily="34" charset="0"/>
              </a:rPr>
              <a:t>Indonesië wil geen kolonie meer zijn</a:t>
            </a:r>
          </a:p>
          <a:p>
            <a:pPr>
              <a:lnSpc>
                <a:spcPct val="150000"/>
              </a:lnSpc>
            </a:pPr>
            <a:r>
              <a:rPr lang="nl-NL" altLang="nl-NL" sz="2400" b="1" dirty="0" smtClean="0">
                <a:latin typeface="Arial" panose="020B0604020202020204" pitchFamily="34" charset="0"/>
              </a:rPr>
              <a:t>Gewapend verzet</a:t>
            </a:r>
          </a:p>
          <a:p>
            <a:pPr>
              <a:lnSpc>
                <a:spcPct val="150000"/>
              </a:lnSpc>
            </a:pPr>
            <a:r>
              <a:rPr lang="nl-NL" altLang="nl-NL" sz="2400" b="1" dirty="0" smtClean="0">
                <a:latin typeface="Arial" panose="020B0604020202020204" pitchFamily="34" charset="0"/>
              </a:rPr>
              <a:t>Niet praten met de Nederlanders</a:t>
            </a:r>
          </a:p>
          <a:p>
            <a:pPr>
              <a:lnSpc>
                <a:spcPct val="150000"/>
              </a:lnSpc>
            </a:pPr>
            <a:r>
              <a:rPr lang="nl-NL" altLang="nl-NL" sz="2400" b="1" dirty="0" smtClean="0">
                <a:latin typeface="Arial" panose="020B0604020202020204" pitchFamily="34" charset="0"/>
              </a:rPr>
              <a:t>Bemoeienis van Engeland en VS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nl-NL" sz="2400" b="1" dirty="0" smtClean="0">
                <a:latin typeface="Arial" panose="020B0604020202020204" pitchFamily="34" charset="0"/>
              </a:rPr>
              <a:t>Winnaars Tweede Wereldoorlog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nl-NL" sz="2400" b="1" dirty="0" smtClean="0">
                <a:latin typeface="Arial" panose="020B0604020202020204" pitchFamily="34" charset="0"/>
              </a:rPr>
              <a:t>Machtige landen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nl-NL" sz="2400" b="1" dirty="0" smtClean="0">
                <a:latin typeface="Arial" panose="020B0604020202020204" pitchFamily="34" charset="0"/>
              </a:rPr>
              <a:t>Willen wel dat beide partijen praten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nl-NL" sz="2400" b="1" dirty="0" smtClean="0">
                <a:latin typeface="Arial" panose="020B0604020202020204" pitchFamily="34" charset="0"/>
              </a:rPr>
              <a:t>Zijn voor </a:t>
            </a:r>
            <a:r>
              <a:rPr lang="nl-NL" alt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dekolonisatie</a:t>
            </a:r>
            <a:endParaRPr lang="nl-NL" altLang="nl-NL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00" y="3185434"/>
            <a:ext cx="2922555" cy="3438301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770" y="4844183"/>
            <a:ext cx="2848816" cy="2013817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340768"/>
            <a:ext cx="3307158" cy="348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97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34" y="3015520"/>
            <a:ext cx="7763121" cy="365384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1945: Akkoord van </a:t>
            </a:r>
            <a:r>
              <a:rPr lang="nl-NL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Linggadjati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5496" y="1196752"/>
            <a:ext cx="7920880" cy="39932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l-NL" altLang="nl-NL" sz="2400" b="1" dirty="0" smtClean="0">
                <a:latin typeface="Arial" panose="020B0604020202020204" pitchFamily="34" charset="0"/>
              </a:rPr>
              <a:t>Nederland praat met de </a:t>
            </a:r>
            <a:r>
              <a:rPr lang="nl-NL" altLang="nl-NL" sz="2400" b="1" dirty="0" err="1" smtClean="0">
                <a:latin typeface="Arial" panose="020B0604020202020204" pitchFamily="34" charset="0"/>
              </a:rPr>
              <a:t>Republik</a:t>
            </a:r>
            <a:r>
              <a:rPr lang="nl-NL" altLang="nl-NL" sz="2400" b="1" dirty="0" smtClean="0">
                <a:latin typeface="Arial" panose="020B0604020202020204" pitchFamily="34" charset="0"/>
              </a:rPr>
              <a:t> Indonesia</a:t>
            </a:r>
          </a:p>
          <a:p>
            <a:pPr>
              <a:lnSpc>
                <a:spcPct val="150000"/>
              </a:lnSpc>
            </a:pPr>
            <a:r>
              <a:rPr lang="en-US" altLang="nl-NL" sz="2400" b="1" dirty="0" smtClean="0">
                <a:latin typeface="Arial" panose="020B0604020202020204" pitchFamily="34" charset="0"/>
              </a:rPr>
              <a:t>Maar: </a:t>
            </a:r>
            <a:r>
              <a:rPr lang="en-US" altLang="nl-NL" sz="2400" b="1" dirty="0" err="1" smtClean="0">
                <a:latin typeface="Arial" panose="020B0604020202020204" pitchFamily="34" charset="0"/>
              </a:rPr>
              <a:t>niet</a:t>
            </a:r>
            <a:r>
              <a:rPr lang="en-US" altLang="nl-NL" sz="2400" b="1" dirty="0" smtClean="0">
                <a:latin typeface="Arial" panose="020B0604020202020204" pitchFamily="34" charset="0"/>
              </a:rPr>
              <a:t> met </a:t>
            </a:r>
            <a:r>
              <a:rPr lang="en-US" altLang="nl-NL" sz="2400" b="1" dirty="0" err="1" smtClean="0">
                <a:latin typeface="Arial" panose="020B0604020202020204" pitchFamily="34" charset="0"/>
              </a:rPr>
              <a:t>Soekarno</a:t>
            </a:r>
            <a:r>
              <a:rPr lang="en-US" altLang="nl-NL" sz="2400" b="1" dirty="0" smtClean="0">
                <a:latin typeface="Arial" panose="020B0604020202020204" pitchFamily="34" charset="0"/>
              </a:rPr>
              <a:t>!!!</a:t>
            </a:r>
          </a:p>
          <a:p>
            <a:pPr>
              <a:lnSpc>
                <a:spcPct val="150000"/>
              </a:lnSpc>
            </a:pPr>
            <a:r>
              <a:rPr lang="en-US" altLang="nl-NL" sz="2400" b="1" dirty="0" err="1" smtClean="0">
                <a:latin typeface="Arial" panose="020B0604020202020204" pitchFamily="34" charset="0"/>
              </a:rPr>
              <a:t>Overeenkomst</a:t>
            </a:r>
            <a:r>
              <a:rPr lang="en-US" altLang="nl-NL" sz="2400" b="1" dirty="0" smtClean="0">
                <a:latin typeface="Arial" panose="020B0604020202020204" pitchFamily="34" charset="0"/>
              </a:rPr>
              <a:t>: </a:t>
            </a:r>
            <a:r>
              <a:rPr lang="en-US" altLang="nl-NL" sz="2400" b="1" dirty="0" err="1" smtClean="0">
                <a:latin typeface="Arial" panose="020B0604020202020204" pitchFamily="34" charset="0"/>
              </a:rPr>
              <a:t>Verenigde</a:t>
            </a:r>
            <a:r>
              <a:rPr lang="en-US" altLang="nl-NL" sz="2400" b="1" dirty="0" smtClean="0">
                <a:latin typeface="Arial" panose="020B0604020202020204" pitchFamily="34" charset="0"/>
              </a:rPr>
              <a:t> Staten van </a:t>
            </a:r>
            <a:r>
              <a:rPr lang="en-US" altLang="nl-NL" sz="2400" b="1" dirty="0" err="1" smtClean="0">
                <a:latin typeface="Arial" panose="020B0604020202020204" pitchFamily="34" charset="0"/>
              </a:rPr>
              <a:t>Indonesië</a:t>
            </a:r>
            <a:endParaRPr lang="nl-NL" altLang="nl-NL" sz="2400" b="1" dirty="0" smtClean="0">
              <a:latin typeface="Arial" panose="020B0604020202020204" pitchFamily="34" charset="0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Federatie</a:t>
            </a:r>
            <a:r>
              <a:rPr lang="nl-NL" altLang="nl-NL" sz="2400" b="1" dirty="0" smtClean="0">
                <a:latin typeface="Arial" panose="020B0604020202020204" pitchFamily="34" charset="0"/>
              </a:rPr>
              <a:t>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nl-NL" sz="2400" b="1" dirty="0" err="1" smtClean="0">
                <a:latin typeface="Arial" panose="020B0604020202020204" pitchFamily="34" charset="0"/>
              </a:rPr>
              <a:t>Republik</a:t>
            </a:r>
            <a:r>
              <a:rPr lang="nl-NL" altLang="nl-NL" sz="2400" b="1" dirty="0" smtClean="0">
                <a:latin typeface="Arial" panose="020B0604020202020204" pitchFamily="34" charset="0"/>
              </a:rPr>
              <a:t> Indonesia (Java en Sumatra)</a:t>
            </a:r>
            <a:endParaRPr lang="nl-NL" altLang="nl-NL" sz="2400" b="1" dirty="0">
              <a:latin typeface="Arial" panose="020B0604020202020204" pitchFamily="34" charset="0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nl-NL" sz="2400" b="1" dirty="0" smtClean="0">
                <a:latin typeface="Arial" panose="020B0604020202020204" pitchFamily="34" charset="0"/>
              </a:rPr>
              <a:t>Andere gebieden apart</a:t>
            </a:r>
            <a:endParaRPr lang="nl-NL" altLang="nl-NL" sz="2400" b="1" dirty="0">
              <a:latin typeface="Arial" panose="020B0604020202020204" pitchFamily="34" charset="0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nl-NL" sz="2400" b="1" dirty="0" smtClean="0">
                <a:latin typeface="Arial" panose="020B0604020202020204" pitchFamily="34" charset="0"/>
              </a:rPr>
              <a:t>Unie met Nederland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nl-NL" sz="2400" b="1" dirty="0" smtClean="0">
                <a:latin typeface="Arial" panose="020B0604020202020204" pitchFamily="34" charset="0"/>
              </a:rPr>
              <a:t>Koningin staatshoofd</a:t>
            </a:r>
          </a:p>
          <a:p>
            <a:pPr marL="57150" indent="0">
              <a:lnSpc>
                <a:spcPct val="150000"/>
              </a:lnSpc>
              <a:buNone/>
            </a:pPr>
            <a:r>
              <a:rPr lang="nl-NL" altLang="nl-NL" sz="2400" b="1" dirty="0" smtClean="0">
                <a:latin typeface="Arial" panose="020B0604020202020204" pitchFamily="34" charset="0"/>
                <a:sym typeface="Wingdings" panose="05000000000000000000" pitchFamily="2" charset="2"/>
              </a:rPr>
              <a:t> Géén onafhankelijkheid!!!</a:t>
            </a:r>
            <a:endParaRPr lang="nl-NL" altLang="nl-NL" sz="24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93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0.24358 0.1222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0" y="6111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2562</TotalTime>
  <Words>542</Words>
  <Application>Microsoft Office PowerPoint</Application>
  <PresentationFormat>Diavoorstelling (4:3)</PresentationFormat>
  <Paragraphs>126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0" baseType="lpstr">
      <vt:lpstr>Arial</vt:lpstr>
      <vt:lpstr>Calibri</vt:lpstr>
      <vt:lpstr>Edwardian Script ITC</vt:lpstr>
      <vt:lpstr>Wingdings</vt:lpstr>
      <vt:lpstr>Kantoorthema</vt:lpstr>
      <vt:lpstr>Japanse bezetting en dekolonisatie</vt:lpstr>
      <vt:lpstr>1942 - 1945: Japanse bezetting</vt:lpstr>
      <vt:lpstr>1942 - 1945: Japanse bezetting</vt:lpstr>
      <vt:lpstr>1942 - 1945: Japanse bezetting</vt:lpstr>
      <vt:lpstr>1942 - 1945: Japanse bezetting</vt:lpstr>
      <vt:lpstr>1945: Indonesische onafhankelijkheid</vt:lpstr>
      <vt:lpstr>1945: Indonesische onafhankelijkheid</vt:lpstr>
      <vt:lpstr>1945: Indonesische onafhankelijkheid</vt:lpstr>
      <vt:lpstr>1945: Akkoord van Linggadjati</vt:lpstr>
      <vt:lpstr>1945: Akkoord van Linggadjati</vt:lpstr>
      <vt:lpstr>1947 – 1948 : Politionele Acties</vt:lpstr>
      <vt:lpstr>1947 – 1948 : Politionele Acties</vt:lpstr>
      <vt:lpstr>Kritiek op de Politionele Acties</vt:lpstr>
      <vt:lpstr>1949: soevereiniteitsoverdracht</vt:lpstr>
      <vt:lpstr>PowerPoint-presentatie</vt:lpstr>
    </vt:vector>
  </TitlesOfParts>
  <Company>Over Betuwe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Claudio Ruffin</dc:creator>
  <cp:lastModifiedBy>Claudio Ruffin</cp:lastModifiedBy>
  <cp:revision>180</cp:revision>
  <dcterms:created xsi:type="dcterms:W3CDTF">2011-09-12T12:30:35Z</dcterms:created>
  <dcterms:modified xsi:type="dcterms:W3CDTF">2017-01-17T22:46:43Z</dcterms:modified>
</cp:coreProperties>
</file>